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18"/>
  </p:notesMasterIdLst>
  <p:handoutMasterIdLst>
    <p:handoutMasterId r:id="rId19"/>
  </p:handoutMasterIdLst>
  <p:sldIdLst>
    <p:sldId id="483" r:id="rId2"/>
    <p:sldId id="342" r:id="rId3"/>
    <p:sldId id="420" r:id="rId4"/>
    <p:sldId id="503" r:id="rId5"/>
    <p:sldId id="429" r:id="rId6"/>
    <p:sldId id="347" r:id="rId7"/>
    <p:sldId id="525" r:id="rId8"/>
    <p:sldId id="536" r:id="rId9"/>
    <p:sldId id="539" r:id="rId10"/>
    <p:sldId id="540" r:id="rId11"/>
    <p:sldId id="522" r:id="rId12"/>
    <p:sldId id="535" r:id="rId13"/>
    <p:sldId id="541" r:id="rId14"/>
    <p:sldId id="542" r:id="rId15"/>
    <p:sldId id="530" r:id="rId16"/>
    <p:sldId id="411"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6B652C-5BD2-4FC2-BE96-230570E3B4A3}">
          <p14:sldIdLst>
            <p14:sldId id="483"/>
            <p14:sldId id="342"/>
            <p14:sldId id="420"/>
            <p14:sldId id="503"/>
            <p14:sldId id="429"/>
            <p14:sldId id="347"/>
            <p14:sldId id="525"/>
            <p14:sldId id="536"/>
            <p14:sldId id="539"/>
            <p14:sldId id="540"/>
            <p14:sldId id="522"/>
            <p14:sldId id="535"/>
            <p14:sldId id="541"/>
            <p14:sldId id="542"/>
            <p14:sldId id="530"/>
            <p14:sldId id="4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isse TOUATI" initials="YT" lastIdx="5" clrIdx="0">
    <p:extLst>
      <p:ext uri="{19B8F6BF-5375-455C-9EA6-DF929625EA0E}">
        <p15:presenceInfo xmlns:p15="http://schemas.microsoft.com/office/powerpoint/2012/main" userId="S-1-5-21-372229990-3608073953-2026582128-26517" providerId="AD"/>
      </p:ext>
    </p:extLst>
  </p:cmAuthor>
  <p:cmAuthor id="2" name="Jean-Daniel Levy" initials="JL" lastIdx="4" clrIdx="1">
    <p:extLst>
      <p:ext uri="{19B8F6BF-5375-455C-9EA6-DF929625EA0E}">
        <p15:presenceInfo xmlns:p15="http://schemas.microsoft.com/office/powerpoint/2012/main" userId="S-1-5-21-372229990-3608073953-2026582128-18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559"/>
    <a:srgbClr val="008166"/>
    <a:srgbClr val="70BF4A"/>
    <a:srgbClr val="595959"/>
    <a:srgbClr val="F6988E"/>
    <a:srgbClr val="FF3300"/>
    <a:srgbClr val="0B5258"/>
    <a:srgbClr val="FF6600"/>
    <a:srgbClr val="000000"/>
    <a:srgbClr val="CBC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96115" autoAdjust="0"/>
  </p:normalViewPr>
  <p:slideViewPr>
    <p:cSldViewPr snapToGrid="0" snapToObjects="1">
      <p:cViewPr varScale="1">
        <p:scale>
          <a:sx n="106" d="100"/>
          <a:sy n="106" d="100"/>
        </p:scale>
        <p:origin x="264"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190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63106606354216"/>
          <c:y val="0.1042398208322409"/>
          <c:w val="0.50562775535389259"/>
          <c:h val="0.65119913127028084"/>
        </c:manualLayout>
      </c:layout>
      <c:doughnutChart>
        <c:varyColors val="1"/>
        <c:ser>
          <c:idx val="0"/>
          <c:order val="0"/>
          <c:tx>
            <c:strRef>
              <c:f>Feuil1!$B$1</c:f>
              <c:strCache>
                <c:ptCount val="1"/>
                <c:pt idx="0">
                  <c:v>Ventes</c:v>
                </c:pt>
              </c:strCache>
            </c:strRef>
          </c:tx>
          <c:dPt>
            <c:idx val="0"/>
            <c:bubble3D val="0"/>
            <c:spPr>
              <a:solidFill>
                <a:srgbClr val="6FBF4A"/>
              </a:solidFill>
              <a:ln w="19050">
                <a:solidFill>
                  <a:schemeClr val="lt1"/>
                </a:solidFill>
              </a:ln>
              <a:effectLst/>
            </c:spPr>
            <c:extLst>
              <c:ext xmlns:c16="http://schemas.microsoft.com/office/drawing/2014/chart" uri="{C3380CC4-5D6E-409C-BE32-E72D297353CC}">
                <c16:uniqueId val="{00000001-1C05-4013-8E2E-9AB0CE05BC80}"/>
              </c:ext>
            </c:extLst>
          </c:dPt>
          <c:dPt>
            <c:idx val="1"/>
            <c:bubble3D val="0"/>
            <c:spPr>
              <a:solidFill>
                <a:srgbClr val="A9D48D"/>
              </a:solidFill>
              <a:ln w="19050">
                <a:solidFill>
                  <a:schemeClr val="lt1"/>
                </a:solidFill>
              </a:ln>
              <a:effectLst/>
            </c:spPr>
            <c:extLst>
              <c:ext xmlns:c16="http://schemas.microsoft.com/office/drawing/2014/chart" uri="{C3380CC4-5D6E-409C-BE32-E72D297353CC}">
                <c16:uniqueId val="{00000003-1C05-4013-8E2E-9AB0CE05BC80}"/>
              </c:ext>
            </c:extLst>
          </c:dPt>
          <c:dPt>
            <c:idx val="2"/>
            <c:bubble3D val="0"/>
            <c:spPr>
              <a:solidFill>
                <a:srgbClr val="F6988E"/>
              </a:solidFill>
              <a:ln w="19050">
                <a:solidFill>
                  <a:schemeClr val="lt1"/>
                </a:solidFill>
              </a:ln>
              <a:effectLst/>
            </c:spPr>
            <c:extLst>
              <c:ext xmlns:c16="http://schemas.microsoft.com/office/drawing/2014/chart" uri="{C3380CC4-5D6E-409C-BE32-E72D297353CC}">
                <c16:uniqueId val="{00000005-1C05-4013-8E2E-9AB0CE05BC80}"/>
              </c:ext>
            </c:extLst>
          </c:dPt>
          <c:dPt>
            <c:idx val="3"/>
            <c:bubble3D val="0"/>
            <c:spPr>
              <a:solidFill>
                <a:srgbClr val="F05559"/>
              </a:solidFill>
              <a:ln w="19050">
                <a:solidFill>
                  <a:schemeClr val="lt1"/>
                </a:solidFill>
              </a:ln>
              <a:effectLst/>
            </c:spPr>
            <c:extLst>
              <c:ext xmlns:c16="http://schemas.microsoft.com/office/drawing/2014/chart" uri="{C3380CC4-5D6E-409C-BE32-E72D297353CC}">
                <c16:uniqueId val="{00000007-1C05-4013-8E2E-9AB0CE05BC80}"/>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1C05-4013-8E2E-9AB0CE05BC8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Une très bonne image</c:v>
                </c:pt>
                <c:pt idx="1">
                  <c:v>Une assez bonne image</c:v>
                </c:pt>
                <c:pt idx="2">
                  <c:v>Une assez mauvaise image</c:v>
                </c:pt>
                <c:pt idx="3">
                  <c:v>Une très mauvaise image</c:v>
                </c:pt>
                <c:pt idx="4">
                  <c:v>Ne se prononce pas</c:v>
                </c:pt>
              </c:strCache>
            </c:strRef>
          </c:cat>
          <c:val>
            <c:numRef>
              <c:f>Feuil1!$B$2:$B$6</c:f>
              <c:numCache>
                <c:formatCode>General</c:formatCode>
                <c:ptCount val="5"/>
                <c:pt idx="0">
                  <c:v>10</c:v>
                </c:pt>
                <c:pt idx="1">
                  <c:v>53</c:v>
                </c:pt>
                <c:pt idx="2">
                  <c:v>30</c:v>
                </c:pt>
                <c:pt idx="3">
                  <c:v>6</c:v>
                </c:pt>
                <c:pt idx="4">
                  <c:v>1</c:v>
                </c:pt>
              </c:numCache>
            </c:numRef>
          </c:val>
          <c:extLst>
            <c:ext xmlns:c16="http://schemas.microsoft.com/office/drawing/2014/chart" uri="{C3380CC4-5D6E-409C-BE32-E72D297353CC}">
              <c16:uniqueId val="{0000000A-1C05-4013-8E2E-9AB0CE05BC80}"/>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6FBF4A"/>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A9D48D"/>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6988E"/>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8.9743836471992341E-2"/>
          <c:y val="0.88444420175324168"/>
          <c:w val="0.86633889338101633"/>
          <c:h val="9.907403194018471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39832425281305"/>
          <c:y val="1.300546454802529E-2"/>
          <c:w val="0.60339997913614152"/>
          <c:h val="0.87713379223166199"/>
        </c:manualLayout>
      </c:layout>
      <c:barChart>
        <c:barDir val="bar"/>
        <c:grouping val="percentStacked"/>
        <c:varyColors val="0"/>
        <c:ser>
          <c:idx val="0"/>
          <c:order val="0"/>
          <c:tx>
            <c:strRef>
              <c:f>Feuil1!$B$1</c:f>
              <c:strCache>
                <c:ptCount val="1"/>
                <c:pt idx="0">
                  <c:v>Une très bonne image</c:v>
                </c:pt>
              </c:strCache>
            </c:strRef>
          </c:tx>
          <c:spPr>
            <a:solidFill>
              <a:srgbClr val="6FBF4A"/>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la fonction publique hospitalière</c:v>
                </c:pt>
                <c:pt idx="1">
                  <c:v>…de la fonction publique d’Etat (agents des impôts, enseignants, gendarmes, personnels de la police nationale, militaires…)</c:v>
                </c:pt>
                <c:pt idx="2">
                  <c:v>…de la fonction publique territoriale (agents travaillant dans les services des communes, départements, régions, intercommunalités, etc.)</c:v>
                </c:pt>
              </c:strCache>
            </c:strRef>
          </c:cat>
          <c:val>
            <c:numRef>
              <c:f>Feuil1!$B$2:$B$4</c:f>
              <c:numCache>
                <c:formatCode>General</c:formatCode>
                <c:ptCount val="3"/>
                <c:pt idx="0">
                  <c:v>50</c:v>
                </c:pt>
                <c:pt idx="1">
                  <c:v>22</c:v>
                </c:pt>
                <c:pt idx="2">
                  <c:v>13</c:v>
                </c:pt>
              </c:numCache>
            </c:numRef>
          </c:val>
          <c:extLst>
            <c:ext xmlns:c16="http://schemas.microsoft.com/office/drawing/2014/chart" uri="{C3380CC4-5D6E-409C-BE32-E72D297353CC}">
              <c16:uniqueId val="{00000000-78F8-407E-9E51-D39D1B114BD7}"/>
            </c:ext>
          </c:extLst>
        </c:ser>
        <c:ser>
          <c:idx val="1"/>
          <c:order val="1"/>
          <c:tx>
            <c:strRef>
              <c:f>Feuil1!$C$1</c:f>
              <c:strCache>
                <c:ptCount val="1"/>
                <c:pt idx="0">
                  <c:v>Une assez bonne image</c:v>
                </c:pt>
              </c:strCache>
            </c:strRef>
          </c:tx>
          <c:spPr>
            <a:solidFill>
              <a:srgbClr val="A9D48D"/>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la fonction publique hospitalière</c:v>
                </c:pt>
                <c:pt idx="1">
                  <c:v>…de la fonction publique d’Etat (agents des impôts, enseignants, gendarmes, personnels de la police nationale, militaires…)</c:v>
                </c:pt>
                <c:pt idx="2">
                  <c:v>…de la fonction publique territoriale (agents travaillant dans les services des communes, départements, régions, intercommunalités, etc.)</c:v>
                </c:pt>
              </c:strCache>
            </c:strRef>
          </c:cat>
          <c:val>
            <c:numRef>
              <c:f>Feuil1!$C$2:$C$4</c:f>
              <c:numCache>
                <c:formatCode>General</c:formatCode>
                <c:ptCount val="3"/>
                <c:pt idx="0">
                  <c:v>41</c:v>
                </c:pt>
                <c:pt idx="1">
                  <c:v>51</c:v>
                </c:pt>
                <c:pt idx="2">
                  <c:v>48</c:v>
                </c:pt>
              </c:numCache>
            </c:numRef>
          </c:val>
          <c:extLst>
            <c:ext xmlns:c16="http://schemas.microsoft.com/office/drawing/2014/chart" uri="{C3380CC4-5D6E-409C-BE32-E72D297353CC}">
              <c16:uniqueId val="{00000001-78F8-407E-9E51-D39D1B114BD7}"/>
            </c:ext>
          </c:extLst>
        </c:ser>
        <c:ser>
          <c:idx val="2"/>
          <c:order val="2"/>
          <c:tx>
            <c:strRef>
              <c:f>Feuil1!$D$1</c:f>
              <c:strCache>
                <c:ptCount val="1"/>
                <c:pt idx="0">
                  <c:v>Une assez mauvaise image</c:v>
                </c:pt>
              </c:strCache>
            </c:strRef>
          </c:tx>
          <c:spPr>
            <a:solidFill>
              <a:srgbClr val="F6988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la fonction publique hospitalière</c:v>
                </c:pt>
                <c:pt idx="1">
                  <c:v>…de la fonction publique d’Etat (agents des impôts, enseignants, gendarmes, personnels de la police nationale, militaires…)</c:v>
                </c:pt>
                <c:pt idx="2">
                  <c:v>…de la fonction publique territoriale (agents travaillant dans les services des communes, départements, régions, intercommunalités, etc.)</c:v>
                </c:pt>
              </c:strCache>
            </c:strRef>
          </c:cat>
          <c:val>
            <c:numRef>
              <c:f>Feuil1!$D$2:$D$4</c:f>
              <c:numCache>
                <c:formatCode>General</c:formatCode>
                <c:ptCount val="3"/>
                <c:pt idx="0">
                  <c:v>7</c:v>
                </c:pt>
                <c:pt idx="1">
                  <c:v>18</c:v>
                </c:pt>
                <c:pt idx="2">
                  <c:v>28</c:v>
                </c:pt>
              </c:numCache>
            </c:numRef>
          </c:val>
          <c:extLst>
            <c:ext xmlns:c16="http://schemas.microsoft.com/office/drawing/2014/chart" uri="{C3380CC4-5D6E-409C-BE32-E72D297353CC}">
              <c16:uniqueId val="{00000002-78F8-407E-9E51-D39D1B114BD7}"/>
            </c:ext>
          </c:extLst>
        </c:ser>
        <c:ser>
          <c:idx val="3"/>
          <c:order val="3"/>
          <c:tx>
            <c:strRef>
              <c:f>Feuil1!$E$1</c:f>
              <c:strCache>
                <c:ptCount val="1"/>
                <c:pt idx="0">
                  <c:v>Une très mauvaise image</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la fonction publique hospitalière</c:v>
                </c:pt>
                <c:pt idx="1">
                  <c:v>…de la fonction publique d’Etat (agents des impôts, enseignants, gendarmes, personnels de la police nationale, militaires…)</c:v>
                </c:pt>
                <c:pt idx="2">
                  <c:v>…de la fonction publique territoriale (agents travaillant dans les services des communes, départements, régions, intercommunalités, etc.)</c:v>
                </c:pt>
              </c:strCache>
            </c:strRef>
          </c:cat>
          <c:val>
            <c:numRef>
              <c:f>Feuil1!$E$2:$E$4</c:f>
              <c:numCache>
                <c:formatCode>General</c:formatCode>
                <c:ptCount val="3"/>
                <c:pt idx="0">
                  <c:v>1</c:v>
                </c:pt>
                <c:pt idx="1">
                  <c:v>8</c:v>
                </c:pt>
                <c:pt idx="2">
                  <c:v>10</c:v>
                </c:pt>
              </c:numCache>
            </c:numRef>
          </c:val>
          <c:extLst>
            <c:ext xmlns:c16="http://schemas.microsoft.com/office/drawing/2014/chart" uri="{C3380CC4-5D6E-409C-BE32-E72D297353CC}">
              <c16:uniqueId val="{00000003-78F8-407E-9E51-D39D1B114BD7}"/>
            </c:ext>
          </c:extLst>
        </c:ser>
        <c:ser>
          <c:idx val="4"/>
          <c:order val="4"/>
          <c:tx>
            <c:strRef>
              <c:f>Feuil1!$F$1</c:f>
              <c:strCache>
                <c:ptCount val="1"/>
                <c:pt idx="0">
                  <c:v>Ne se prononce pas</c:v>
                </c:pt>
              </c:strCache>
            </c:strRef>
          </c:tx>
          <c:spPr>
            <a:solidFill>
              <a:schemeClr val="bg1">
                <a:lumMod val="6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…de la fonction publique hospitalière</c:v>
                </c:pt>
                <c:pt idx="1">
                  <c:v>…de la fonction publique d’Etat (agents des impôts, enseignants, gendarmes, personnels de la police nationale, militaires…)</c:v>
                </c:pt>
                <c:pt idx="2">
                  <c:v>…de la fonction publique territoriale (agents travaillant dans les services des communes, départements, régions, intercommunalités, etc.)</c:v>
                </c:pt>
              </c:strCache>
            </c:strRef>
          </c:cat>
          <c:val>
            <c:numRef>
              <c:f>Feuil1!$F$2:$F$4</c:f>
              <c:numCache>
                <c:formatCode>General</c:formatCode>
                <c:ptCount val="3"/>
                <c:pt idx="0">
                  <c:v>1</c:v>
                </c:pt>
                <c:pt idx="1">
                  <c:v>1</c:v>
                </c:pt>
                <c:pt idx="2">
                  <c:v>1</c:v>
                </c:pt>
              </c:numCache>
            </c:numRef>
          </c:val>
          <c:extLst>
            <c:ext xmlns:c16="http://schemas.microsoft.com/office/drawing/2014/chart" uri="{C3380CC4-5D6E-409C-BE32-E72D297353CC}">
              <c16:uniqueId val="{00000000-95AD-419B-ACA0-7323823B7C9F}"/>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6FBF4A"/>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A9D48D"/>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6988E"/>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22976294626133881"/>
          <c:y val="0.86412832768363668"/>
          <c:w val="0.72968233589863962"/>
          <c:h val="0.1358716723163633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29550542253364"/>
          <c:y val="1.0404326784336396E-2"/>
          <c:w val="0.50090347216648556"/>
          <c:h val="0.85322670608275686"/>
        </c:manualLayout>
      </c:layout>
      <c:barChart>
        <c:barDir val="bar"/>
        <c:grouping val="percentStacked"/>
        <c:varyColors val="0"/>
        <c:ser>
          <c:idx val="0"/>
          <c:order val="0"/>
          <c:tx>
            <c:strRef>
              <c:f>Feuil1!$B$1</c:f>
              <c:strCache>
                <c:ptCount val="1"/>
                <c:pt idx="0">
                  <c:v>Correspond très bien</c:v>
                </c:pt>
              </c:strCache>
            </c:strRef>
          </c:tx>
          <c:spPr>
            <a:solidFill>
              <a:srgbClr val="6FBF4A"/>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Effectuant un travail utile à la collectivité</c:v>
                </c:pt>
                <c:pt idx="1">
                  <c:v>Privilégiés</c:v>
                </c:pt>
                <c:pt idx="2">
                  <c:v>Compétents</c:v>
                </c:pt>
                <c:pt idx="3">
                  <c:v>Sachant répondre aux besoins des usagers</c:v>
                </c:pt>
                <c:pt idx="4">
                  <c:v>Effectuant un travail intéressant</c:v>
                </c:pt>
                <c:pt idx="5">
                  <c:v>Responsables</c:v>
                </c:pt>
                <c:pt idx="6">
                  <c:v>Bien payés</c:v>
                </c:pt>
                <c:pt idx="7">
                  <c:v>Impliqués</c:v>
                </c:pt>
                <c:pt idx="8">
                  <c:v>Rigoureux</c:v>
                </c:pt>
                <c:pt idx="9">
                  <c:v>Efficaces</c:v>
                </c:pt>
                <c:pt idx="10">
                  <c:v>Bien organisés</c:v>
                </c:pt>
                <c:pt idx="11">
                  <c:v>Réactifs</c:v>
                </c:pt>
                <c:pt idx="12">
                  <c:v>Modernes</c:v>
                </c:pt>
                <c:pt idx="13">
                  <c:v>Reconnus dans leur travail</c:v>
                </c:pt>
              </c:strCache>
            </c:strRef>
          </c:cat>
          <c:val>
            <c:numRef>
              <c:f>Feuil1!$B$2:$B$15</c:f>
              <c:numCache>
                <c:formatCode>General</c:formatCode>
                <c:ptCount val="14"/>
                <c:pt idx="0">
                  <c:v>26</c:v>
                </c:pt>
                <c:pt idx="1">
                  <c:v>25</c:v>
                </c:pt>
                <c:pt idx="2">
                  <c:v>10</c:v>
                </c:pt>
                <c:pt idx="3">
                  <c:v>10</c:v>
                </c:pt>
                <c:pt idx="4">
                  <c:v>8</c:v>
                </c:pt>
                <c:pt idx="5">
                  <c:v>9</c:v>
                </c:pt>
                <c:pt idx="6">
                  <c:v>15</c:v>
                </c:pt>
                <c:pt idx="7">
                  <c:v>10</c:v>
                </c:pt>
                <c:pt idx="8">
                  <c:v>8</c:v>
                </c:pt>
                <c:pt idx="9">
                  <c:v>8</c:v>
                </c:pt>
                <c:pt idx="10">
                  <c:v>6</c:v>
                </c:pt>
                <c:pt idx="11">
                  <c:v>7</c:v>
                </c:pt>
                <c:pt idx="12">
                  <c:v>5</c:v>
                </c:pt>
                <c:pt idx="13">
                  <c:v>6</c:v>
                </c:pt>
              </c:numCache>
            </c:numRef>
          </c:val>
          <c:extLst>
            <c:ext xmlns:c16="http://schemas.microsoft.com/office/drawing/2014/chart" uri="{C3380CC4-5D6E-409C-BE32-E72D297353CC}">
              <c16:uniqueId val="{00000000-78F8-407E-9E51-D39D1B114BD7}"/>
            </c:ext>
          </c:extLst>
        </c:ser>
        <c:ser>
          <c:idx val="1"/>
          <c:order val="1"/>
          <c:tx>
            <c:strRef>
              <c:f>Feuil1!$C$1</c:f>
              <c:strCache>
                <c:ptCount val="1"/>
                <c:pt idx="0">
                  <c:v>Correspond assez bien</c:v>
                </c:pt>
              </c:strCache>
            </c:strRef>
          </c:tx>
          <c:spPr>
            <a:solidFill>
              <a:srgbClr val="A9D48D"/>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Effectuant un travail utile à la collectivité</c:v>
                </c:pt>
                <c:pt idx="1">
                  <c:v>Privilégiés</c:v>
                </c:pt>
                <c:pt idx="2">
                  <c:v>Compétents</c:v>
                </c:pt>
                <c:pt idx="3">
                  <c:v>Sachant répondre aux besoins des usagers</c:v>
                </c:pt>
                <c:pt idx="4">
                  <c:v>Effectuant un travail intéressant</c:v>
                </c:pt>
                <c:pt idx="5">
                  <c:v>Responsables</c:v>
                </c:pt>
                <c:pt idx="6">
                  <c:v>Bien payés</c:v>
                </c:pt>
                <c:pt idx="7">
                  <c:v>Impliqués</c:v>
                </c:pt>
                <c:pt idx="8">
                  <c:v>Rigoureux</c:v>
                </c:pt>
                <c:pt idx="9">
                  <c:v>Efficaces</c:v>
                </c:pt>
                <c:pt idx="10">
                  <c:v>Bien organisés</c:v>
                </c:pt>
                <c:pt idx="11">
                  <c:v>Réactifs</c:v>
                </c:pt>
                <c:pt idx="12">
                  <c:v>Modernes</c:v>
                </c:pt>
                <c:pt idx="13">
                  <c:v>Reconnus dans leur travail</c:v>
                </c:pt>
              </c:strCache>
            </c:strRef>
          </c:cat>
          <c:val>
            <c:numRef>
              <c:f>Feuil1!$C$2:$C$15</c:f>
              <c:numCache>
                <c:formatCode>General</c:formatCode>
                <c:ptCount val="14"/>
                <c:pt idx="0">
                  <c:v>49</c:v>
                </c:pt>
                <c:pt idx="1">
                  <c:v>35</c:v>
                </c:pt>
                <c:pt idx="2">
                  <c:v>48</c:v>
                </c:pt>
                <c:pt idx="3">
                  <c:v>44</c:v>
                </c:pt>
                <c:pt idx="4">
                  <c:v>46</c:v>
                </c:pt>
                <c:pt idx="5">
                  <c:v>44</c:v>
                </c:pt>
                <c:pt idx="6">
                  <c:v>36</c:v>
                </c:pt>
                <c:pt idx="7">
                  <c:v>39</c:v>
                </c:pt>
                <c:pt idx="8">
                  <c:v>40</c:v>
                </c:pt>
                <c:pt idx="9">
                  <c:v>39</c:v>
                </c:pt>
                <c:pt idx="10">
                  <c:v>35</c:v>
                </c:pt>
                <c:pt idx="11">
                  <c:v>33</c:v>
                </c:pt>
                <c:pt idx="12">
                  <c:v>30</c:v>
                </c:pt>
                <c:pt idx="13">
                  <c:v>23</c:v>
                </c:pt>
              </c:numCache>
            </c:numRef>
          </c:val>
          <c:extLst>
            <c:ext xmlns:c16="http://schemas.microsoft.com/office/drawing/2014/chart" uri="{C3380CC4-5D6E-409C-BE32-E72D297353CC}">
              <c16:uniqueId val="{00000001-78F8-407E-9E51-D39D1B114BD7}"/>
            </c:ext>
          </c:extLst>
        </c:ser>
        <c:ser>
          <c:idx val="2"/>
          <c:order val="2"/>
          <c:tx>
            <c:strRef>
              <c:f>Feuil1!$D$1</c:f>
              <c:strCache>
                <c:ptCount val="1"/>
                <c:pt idx="0">
                  <c:v>Correspond assez mal</c:v>
                </c:pt>
              </c:strCache>
            </c:strRef>
          </c:tx>
          <c:spPr>
            <a:solidFill>
              <a:srgbClr val="F6988E"/>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Effectuant un travail utile à la collectivité</c:v>
                </c:pt>
                <c:pt idx="1">
                  <c:v>Privilégiés</c:v>
                </c:pt>
                <c:pt idx="2">
                  <c:v>Compétents</c:v>
                </c:pt>
                <c:pt idx="3">
                  <c:v>Sachant répondre aux besoins des usagers</c:v>
                </c:pt>
                <c:pt idx="4">
                  <c:v>Effectuant un travail intéressant</c:v>
                </c:pt>
                <c:pt idx="5">
                  <c:v>Responsables</c:v>
                </c:pt>
                <c:pt idx="6">
                  <c:v>Bien payés</c:v>
                </c:pt>
                <c:pt idx="7">
                  <c:v>Impliqués</c:v>
                </c:pt>
                <c:pt idx="8">
                  <c:v>Rigoureux</c:v>
                </c:pt>
                <c:pt idx="9">
                  <c:v>Efficaces</c:v>
                </c:pt>
                <c:pt idx="10">
                  <c:v>Bien organisés</c:v>
                </c:pt>
                <c:pt idx="11">
                  <c:v>Réactifs</c:v>
                </c:pt>
                <c:pt idx="12">
                  <c:v>Modernes</c:v>
                </c:pt>
                <c:pt idx="13">
                  <c:v>Reconnus dans leur travail</c:v>
                </c:pt>
              </c:strCache>
            </c:strRef>
          </c:cat>
          <c:val>
            <c:numRef>
              <c:f>Feuil1!$D$2:$D$15</c:f>
              <c:numCache>
                <c:formatCode>General</c:formatCode>
                <c:ptCount val="14"/>
                <c:pt idx="0">
                  <c:v>17</c:v>
                </c:pt>
                <c:pt idx="1">
                  <c:v>25</c:v>
                </c:pt>
                <c:pt idx="2">
                  <c:v>31</c:v>
                </c:pt>
                <c:pt idx="3">
                  <c:v>34</c:v>
                </c:pt>
                <c:pt idx="4">
                  <c:v>36</c:v>
                </c:pt>
                <c:pt idx="5">
                  <c:v>31</c:v>
                </c:pt>
                <c:pt idx="6">
                  <c:v>33</c:v>
                </c:pt>
                <c:pt idx="7">
                  <c:v>34</c:v>
                </c:pt>
                <c:pt idx="8">
                  <c:v>37</c:v>
                </c:pt>
                <c:pt idx="9">
                  <c:v>38</c:v>
                </c:pt>
                <c:pt idx="10">
                  <c:v>42</c:v>
                </c:pt>
                <c:pt idx="11">
                  <c:v>42</c:v>
                </c:pt>
                <c:pt idx="12">
                  <c:v>45</c:v>
                </c:pt>
                <c:pt idx="13">
                  <c:v>51</c:v>
                </c:pt>
              </c:numCache>
            </c:numRef>
          </c:val>
          <c:extLst>
            <c:ext xmlns:c16="http://schemas.microsoft.com/office/drawing/2014/chart" uri="{C3380CC4-5D6E-409C-BE32-E72D297353CC}">
              <c16:uniqueId val="{00000002-78F8-407E-9E51-D39D1B114BD7}"/>
            </c:ext>
          </c:extLst>
        </c:ser>
        <c:ser>
          <c:idx val="3"/>
          <c:order val="3"/>
          <c:tx>
            <c:strRef>
              <c:f>Feuil1!$E$1</c:f>
              <c:strCache>
                <c:ptCount val="1"/>
                <c:pt idx="0">
                  <c:v>Correspond très mal</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Effectuant un travail utile à la collectivité</c:v>
                </c:pt>
                <c:pt idx="1">
                  <c:v>Privilégiés</c:v>
                </c:pt>
                <c:pt idx="2">
                  <c:v>Compétents</c:v>
                </c:pt>
                <c:pt idx="3">
                  <c:v>Sachant répondre aux besoins des usagers</c:v>
                </c:pt>
                <c:pt idx="4">
                  <c:v>Effectuant un travail intéressant</c:v>
                </c:pt>
                <c:pt idx="5">
                  <c:v>Responsables</c:v>
                </c:pt>
                <c:pt idx="6">
                  <c:v>Bien payés</c:v>
                </c:pt>
                <c:pt idx="7">
                  <c:v>Impliqués</c:v>
                </c:pt>
                <c:pt idx="8">
                  <c:v>Rigoureux</c:v>
                </c:pt>
                <c:pt idx="9">
                  <c:v>Efficaces</c:v>
                </c:pt>
                <c:pt idx="10">
                  <c:v>Bien organisés</c:v>
                </c:pt>
                <c:pt idx="11">
                  <c:v>Réactifs</c:v>
                </c:pt>
                <c:pt idx="12">
                  <c:v>Modernes</c:v>
                </c:pt>
                <c:pt idx="13">
                  <c:v>Reconnus dans leur travail</c:v>
                </c:pt>
              </c:strCache>
            </c:strRef>
          </c:cat>
          <c:val>
            <c:numRef>
              <c:f>Feuil1!$E$2:$E$15</c:f>
              <c:numCache>
                <c:formatCode>General</c:formatCode>
                <c:ptCount val="14"/>
                <c:pt idx="0">
                  <c:v>6</c:v>
                </c:pt>
                <c:pt idx="1">
                  <c:v>13</c:v>
                </c:pt>
                <c:pt idx="2">
                  <c:v>9</c:v>
                </c:pt>
                <c:pt idx="3">
                  <c:v>10</c:v>
                </c:pt>
                <c:pt idx="4">
                  <c:v>8</c:v>
                </c:pt>
                <c:pt idx="5">
                  <c:v>13</c:v>
                </c:pt>
                <c:pt idx="6">
                  <c:v>14</c:v>
                </c:pt>
                <c:pt idx="7">
                  <c:v>14</c:v>
                </c:pt>
                <c:pt idx="8">
                  <c:v>12</c:v>
                </c:pt>
                <c:pt idx="9">
                  <c:v>13</c:v>
                </c:pt>
                <c:pt idx="10">
                  <c:v>15</c:v>
                </c:pt>
                <c:pt idx="11">
                  <c:v>16</c:v>
                </c:pt>
                <c:pt idx="12">
                  <c:v>18</c:v>
                </c:pt>
                <c:pt idx="13">
                  <c:v>18</c:v>
                </c:pt>
              </c:numCache>
            </c:numRef>
          </c:val>
          <c:extLst>
            <c:ext xmlns:c16="http://schemas.microsoft.com/office/drawing/2014/chart" uri="{C3380CC4-5D6E-409C-BE32-E72D297353CC}">
              <c16:uniqueId val="{00000003-78F8-407E-9E51-D39D1B114BD7}"/>
            </c:ext>
          </c:extLst>
        </c:ser>
        <c:ser>
          <c:idx val="4"/>
          <c:order val="4"/>
          <c:tx>
            <c:strRef>
              <c:f>Feuil1!$F$1</c:f>
              <c:strCache>
                <c:ptCount val="1"/>
                <c:pt idx="0">
                  <c:v>Ne se prononce pas</c:v>
                </c:pt>
              </c:strCache>
            </c:strRef>
          </c:tx>
          <c:spPr>
            <a:solidFill>
              <a:schemeClr val="bg1">
                <a:lumMod val="6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Effectuant un travail utile à la collectivité</c:v>
                </c:pt>
                <c:pt idx="1">
                  <c:v>Privilégiés</c:v>
                </c:pt>
                <c:pt idx="2">
                  <c:v>Compétents</c:v>
                </c:pt>
                <c:pt idx="3">
                  <c:v>Sachant répondre aux besoins des usagers</c:v>
                </c:pt>
                <c:pt idx="4">
                  <c:v>Effectuant un travail intéressant</c:v>
                </c:pt>
                <c:pt idx="5">
                  <c:v>Responsables</c:v>
                </c:pt>
                <c:pt idx="6">
                  <c:v>Bien payés</c:v>
                </c:pt>
                <c:pt idx="7">
                  <c:v>Impliqués</c:v>
                </c:pt>
                <c:pt idx="8">
                  <c:v>Rigoureux</c:v>
                </c:pt>
                <c:pt idx="9">
                  <c:v>Efficaces</c:v>
                </c:pt>
                <c:pt idx="10">
                  <c:v>Bien organisés</c:v>
                </c:pt>
                <c:pt idx="11">
                  <c:v>Réactifs</c:v>
                </c:pt>
                <c:pt idx="12">
                  <c:v>Modernes</c:v>
                </c:pt>
                <c:pt idx="13">
                  <c:v>Reconnus dans leur travail</c:v>
                </c:pt>
              </c:strCache>
            </c:strRef>
          </c:cat>
          <c:val>
            <c:numRef>
              <c:f>Feuil1!$F$2:$F$15</c:f>
              <c:numCache>
                <c:formatCode>General</c:formatCode>
                <c:ptCount val="14"/>
                <c:pt idx="0">
                  <c:v>2</c:v>
                </c:pt>
                <c:pt idx="1">
                  <c:v>2</c:v>
                </c:pt>
                <c:pt idx="2">
                  <c:v>2</c:v>
                </c:pt>
                <c:pt idx="3">
                  <c:v>2</c:v>
                </c:pt>
                <c:pt idx="4">
                  <c:v>2</c:v>
                </c:pt>
                <c:pt idx="5">
                  <c:v>3</c:v>
                </c:pt>
                <c:pt idx="6">
                  <c:v>2</c:v>
                </c:pt>
                <c:pt idx="7">
                  <c:v>3</c:v>
                </c:pt>
                <c:pt idx="8">
                  <c:v>3</c:v>
                </c:pt>
                <c:pt idx="9">
                  <c:v>2</c:v>
                </c:pt>
                <c:pt idx="10">
                  <c:v>2</c:v>
                </c:pt>
                <c:pt idx="11">
                  <c:v>2</c:v>
                </c:pt>
                <c:pt idx="12">
                  <c:v>2</c:v>
                </c:pt>
                <c:pt idx="13">
                  <c:v>2</c:v>
                </c:pt>
              </c:numCache>
            </c:numRef>
          </c:val>
          <c:extLst>
            <c:ext xmlns:c16="http://schemas.microsoft.com/office/drawing/2014/chart" uri="{C3380CC4-5D6E-409C-BE32-E72D297353CC}">
              <c16:uniqueId val="{00000000-2986-46E2-9275-521A4C2AC2A1}"/>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6FBF4A"/>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A9D48D"/>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6988E"/>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30315683213424149"/>
          <c:y val="0.87973488514126696"/>
          <c:w val="0.69684327444492145"/>
          <c:h val="8.83914105100830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26885217606239"/>
          <c:y val="8.167809830603126E-2"/>
          <c:w val="0.55336391855714406"/>
          <c:h val="0.79607613948812361"/>
        </c:manualLayout>
      </c:layout>
      <c:doughnutChart>
        <c:varyColors val="1"/>
        <c:ser>
          <c:idx val="0"/>
          <c:order val="0"/>
          <c:tx>
            <c:strRef>
              <c:f>Feuil1!$B$1</c:f>
              <c:strCache>
                <c:ptCount val="1"/>
                <c:pt idx="0">
                  <c:v>Ventes</c:v>
                </c:pt>
              </c:strCache>
            </c:strRef>
          </c:tx>
          <c:dPt>
            <c:idx val="0"/>
            <c:bubble3D val="0"/>
            <c:spPr>
              <a:solidFill>
                <a:srgbClr val="6FBF4A"/>
              </a:solidFill>
              <a:ln w="19050">
                <a:solidFill>
                  <a:schemeClr val="lt1"/>
                </a:solidFill>
              </a:ln>
              <a:effectLst/>
            </c:spPr>
            <c:extLst>
              <c:ext xmlns:c16="http://schemas.microsoft.com/office/drawing/2014/chart" uri="{C3380CC4-5D6E-409C-BE32-E72D297353CC}">
                <c16:uniqueId val="{00000001-1C05-4013-8E2E-9AB0CE05BC80}"/>
              </c:ext>
            </c:extLst>
          </c:dPt>
          <c:dPt>
            <c:idx val="1"/>
            <c:bubble3D val="0"/>
            <c:spPr>
              <a:solidFill>
                <a:srgbClr val="A9D48D"/>
              </a:solidFill>
              <a:ln w="19050">
                <a:solidFill>
                  <a:schemeClr val="lt1"/>
                </a:solidFill>
              </a:ln>
              <a:effectLst/>
            </c:spPr>
            <c:extLst>
              <c:ext xmlns:c16="http://schemas.microsoft.com/office/drawing/2014/chart" uri="{C3380CC4-5D6E-409C-BE32-E72D297353CC}">
                <c16:uniqueId val="{00000003-1C05-4013-8E2E-9AB0CE05BC80}"/>
              </c:ext>
            </c:extLst>
          </c:dPt>
          <c:dPt>
            <c:idx val="2"/>
            <c:bubble3D val="0"/>
            <c:spPr>
              <a:solidFill>
                <a:srgbClr val="F6988E"/>
              </a:solidFill>
              <a:ln w="19050">
                <a:solidFill>
                  <a:schemeClr val="lt1"/>
                </a:solidFill>
              </a:ln>
              <a:effectLst/>
            </c:spPr>
            <c:extLst>
              <c:ext xmlns:c16="http://schemas.microsoft.com/office/drawing/2014/chart" uri="{C3380CC4-5D6E-409C-BE32-E72D297353CC}">
                <c16:uniqueId val="{00000005-1C05-4013-8E2E-9AB0CE05BC80}"/>
              </c:ext>
            </c:extLst>
          </c:dPt>
          <c:dPt>
            <c:idx val="3"/>
            <c:bubble3D val="0"/>
            <c:spPr>
              <a:solidFill>
                <a:srgbClr val="F05559"/>
              </a:solidFill>
              <a:ln w="19050">
                <a:solidFill>
                  <a:schemeClr val="lt1"/>
                </a:solidFill>
              </a:ln>
              <a:effectLst/>
            </c:spPr>
            <c:extLst>
              <c:ext xmlns:c16="http://schemas.microsoft.com/office/drawing/2014/chart" uri="{C3380CC4-5D6E-409C-BE32-E72D297353CC}">
                <c16:uniqueId val="{00000007-1C05-4013-8E2E-9AB0CE05BC80}"/>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1C05-4013-8E2E-9AB0CE05BC8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 tout à fait</c:v>
                </c:pt>
                <c:pt idx="1">
                  <c:v>Oui, plutôt</c:v>
                </c:pt>
                <c:pt idx="2">
                  <c:v>Non, plutôt pas</c:v>
                </c:pt>
                <c:pt idx="3">
                  <c:v>Non, pas du tout</c:v>
                </c:pt>
                <c:pt idx="4">
                  <c:v>Ne se prononce pas</c:v>
                </c:pt>
              </c:strCache>
            </c:strRef>
          </c:cat>
          <c:val>
            <c:numRef>
              <c:f>Feuil1!$B$2:$B$6</c:f>
              <c:numCache>
                <c:formatCode>General</c:formatCode>
                <c:ptCount val="5"/>
                <c:pt idx="0">
                  <c:v>17</c:v>
                </c:pt>
                <c:pt idx="1">
                  <c:v>41</c:v>
                </c:pt>
                <c:pt idx="2">
                  <c:v>25</c:v>
                </c:pt>
                <c:pt idx="3">
                  <c:v>16</c:v>
                </c:pt>
                <c:pt idx="4">
                  <c:v>1</c:v>
                </c:pt>
              </c:numCache>
            </c:numRef>
          </c:val>
          <c:extLst>
            <c:ext xmlns:c16="http://schemas.microsoft.com/office/drawing/2014/chart" uri="{C3380CC4-5D6E-409C-BE32-E72D297353CC}">
              <c16:uniqueId val="{0000000A-1C05-4013-8E2E-9AB0CE05BC80}"/>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6FBF4A"/>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A9D48D"/>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6988E"/>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8.9743836471992341E-2"/>
          <c:y val="0.88444420175324168"/>
          <c:w val="0.86633889338101633"/>
          <c:h val="9.907403194018471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2553134484273"/>
          <c:y val="4.2867582617815071E-2"/>
          <c:w val="0.55336391855714406"/>
          <c:h val="0.79607613948812361"/>
        </c:manualLayout>
      </c:layout>
      <c:doughnutChart>
        <c:varyColors val="1"/>
        <c:ser>
          <c:idx val="0"/>
          <c:order val="0"/>
          <c:tx>
            <c:strRef>
              <c:f>Feuil1!$B$1</c:f>
              <c:strCache>
                <c:ptCount val="1"/>
                <c:pt idx="0">
                  <c:v>Ventes</c:v>
                </c:pt>
              </c:strCache>
            </c:strRef>
          </c:tx>
          <c:dPt>
            <c:idx val="0"/>
            <c:bubble3D val="0"/>
            <c:spPr>
              <a:solidFill>
                <a:srgbClr val="6FBF4A"/>
              </a:solidFill>
              <a:ln w="19050">
                <a:solidFill>
                  <a:schemeClr val="lt1"/>
                </a:solidFill>
              </a:ln>
              <a:effectLst/>
            </c:spPr>
            <c:extLst>
              <c:ext xmlns:c16="http://schemas.microsoft.com/office/drawing/2014/chart" uri="{C3380CC4-5D6E-409C-BE32-E72D297353CC}">
                <c16:uniqueId val="{00000001-1C05-4013-8E2E-9AB0CE05BC80}"/>
              </c:ext>
            </c:extLst>
          </c:dPt>
          <c:dPt>
            <c:idx val="1"/>
            <c:bubble3D val="0"/>
            <c:spPr>
              <a:solidFill>
                <a:srgbClr val="A9D48D"/>
              </a:solidFill>
              <a:ln w="19050">
                <a:solidFill>
                  <a:schemeClr val="lt1"/>
                </a:solidFill>
              </a:ln>
              <a:effectLst/>
            </c:spPr>
            <c:extLst>
              <c:ext xmlns:c16="http://schemas.microsoft.com/office/drawing/2014/chart" uri="{C3380CC4-5D6E-409C-BE32-E72D297353CC}">
                <c16:uniqueId val="{00000003-1C05-4013-8E2E-9AB0CE05BC80}"/>
              </c:ext>
            </c:extLst>
          </c:dPt>
          <c:dPt>
            <c:idx val="2"/>
            <c:bubble3D val="0"/>
            <c:spPr>
              <a:solidFill>
                <a:srgbClr val="F6988E"/>
              </a:solidFill>
              <a:ln w="19050">
                <a:solidFill>
                  <a:schemeClr val="lt1"/>
                </a:solidFill>
              </a:ln>
              <a:effectLst/>
            </c:spPr>
            <c:extLst>
              <c:ext xmlns:c16="http://schemas.microsoft.com/office/drawing/2014/chart" uri="{C3380CC4-5D6E-409C-BE32-E72D297353CC}">
                <c16:uniqueId val="{00000005-1C05-4013-8E2E-9AB0CE05BC80}"/>
              </c:ext>
            </c:extLst>
          </c:dPt>
          <c:dPt>
            <c:idx val="3"/>
            <c:bubble3D val="0"/>
            <c:spPr>
              <a:solidFill>
                <a:srgbClr val="F05559"/>
              </a:solidFill>
              <a:ln w="19050">
                <a:solidFill>
                  <a:schemeClr val="lt1"/>
                </a:solidFill>
              </a:ln>
              <a:effectLst/>
            </c:spPr>
            <c:extLst>
              <c:ext xmlns:c16="http://schemas.microsoft.com/office/drawing/2014/chart" uri="{C3380CC4-5D6E-409C-BE32-E72D297353CC}">
                <c16:uniqueId val="{00000007-1C05-4013-8E2E-9AB0CE05BC80}"/>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1C05-4013-8E2E-9AB0CE05BC8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Une très bonne chose</c:v>
                </c:pt>
                <c:pt idx="1">
                  <c:v>Plutôt une bonne chose</c:v>
                </c:pt>
                <c:pt idx="2">
                  <c:v>Plutôt une mauvaise chose</c:v>
                </c:pt>
                <c:pt idx="3">
                  <c:v>Une très mauvaise chose</c:v>
                </c:pt>
                <c:pt idx="4">
                  <c:v>Ne se prononce pas</c:v>
                </c:pt>
              </c:strCache>
            </c:strRef>
          </c:cat>
          <c:val>
            <c:numRef>
              <c:f>Feuil1!$B$2:$B$6</c:f>
              <c:numCache>
                <c:formatCode>General</c:formatCode>
                <c:ptCount val="5"/>
                <c:pt idx="0">
                  <c:v>16</c:v>
                </c:pt>
                <c:pt idx="1">
                  <c:v>46</c:v>
                </c:pt>
                <c:pt idx="2">
                  <c:v>26</c:v>
                </c:pt>
                <c:pt idx="3">
                  <c:v>11</c:v>
                </c:pt>
                <c:pt idx="4">
                  <c:v>1</c:v>
                </c:pt>
              </c:numCache>
            </c:numRef>
          </c:val>
          <c:extLst>
            <c:ext xmlns:c16="http://schemas.microsoft.com/office/drawing/2014/chart" uri="{C3380CC4-5D6E-409C-BE32-E72D297353CC}">
              <c16:uniqueId val="{0000000A-1C05-4013-8E2E-9AB0CE05BC80}"/>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6FBF4A"/>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A9D48D"/>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6988E"/>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fr-FR"/>
          </a:p>
        </c:txPr>
      </c:legendEntry>
      <c:layout>
        <c:manualLayout>
          <c:xMode val="edge"/>
          <c:yMode val="edge"/>
          <c:x val="4.2007673268740914E-2"/>
          <c:y val="0.87214836720096056"/>
          <c:w val="0.9140750565842678"/>
          <c:h val="0.11136989521567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92265505940396"/>
          <c:y val="0"/>
          <c:w val="0.51634266375320104"/>
          <c:h val="0.89495862008676186"/>
        </c:manualLayout>
      </c:layout>
      <c:barChart>
        <c:barDir val="bar"/>
        <c:grouping val="percentStacked"/>
        <c:varyColors val="0"/>
        <c:ser>
          <c:idx val="0"/>
          <c:order val="0"/>
          <c:tx>
            <c:strRef>
              <c:f>Feuil1!$B$1</c:f>
              <c:strCache>
                <c:ptCount val="1"/>
                <c:pt idx="0">
                  <c:v>Des conséquences positives</c:v>
                </c:pt>
              </c:strCache>
            </c:strRef>
          </c:tx>
          <c:spPr>
            <a:solidFill>
              <a:srgbClr val="6FBF4A"/>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Le budget de l’Etat</c:v>
                </c:pt>
                <c:pt idx="1">
                  <c:v>Le budget des collectivités locales</c:v>
                </c:pt>
                <c:pt idx="2">
                  <c:v>L’organisation des services publics territoriaux</c:v>
                </c:pt>
                <c:pt idx="3">
                  <c:v>L’efficacité des services publics territoriaux</c:v>
                </c:pt>
                <c:pt idx="4">
                  <c:v>L’accessibilité des services publics territoriaux</c:v>
                </c:pt>
              </c:strCache>
            </c:strRef>
          </c:cat>
          <c:val>
            <c:numRef>
              <c:f>Feuil1!$B$2:$B$6</c:f>
              <c:numCache>
                <c:formatCode>General</c:formatCode>
                <c:ptCount val="5"/>
                <c:pt idx="0">
                  <c:v>72</c:v>
                </c:pt>
                <c:pt idx="1">
                  <c:v>64</c:v>
                </c:pt>
                <c:pt idx="2">
                  <c:v>40</c:v>
                </c:pt>
                <c:pt idx="3">
                  <c:v>37</c:v>
                </c:pt>
                <c:pt idx="4">
                  <c:v>29</c:v>
                </c:pt>
              </c:numCache>
            </c:numRef>
          </c:val>
          <c:extLst>
            <c:ext xmlns:c16="http://schemas.microsoft.com/office/drawing/2014/chart" uri="{C3380CC4-5D6E-409C-BE32-E72D297353CC}">
              <c16:uniqueId val="{00000000-75F5-481E-89FE-67001F1686DF}"/>
            </c:ext>
          </c:extLst>
        </c:ser>
        <c:ser>
          <c:idx val="1"/>
          <c:order val="1"/>
          <c:tx>
            <c:strRef>
              <c:f>Feuil1!$C$1</c:f>
              <c:strCache>
                <c:ptCount val="1"/>
                <c:pt idx="0">
                  <c:v>Des conséquences négatives</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Le budget de l’Etat</c:v>
                </c:pt>
                <c:pt idx="1">
                  <c:v>Le budget des collectivités locales</c:v>
                </c:pt>
                <c:pt idx="2">
                  <c:v>L’organisation des services publics territoriaux</c:v>
                </c:pt>
                <c:pt idx="3">
                  <c:v>L’efficacité des services publics territoriaux</c:v>
                </c:pt>
                <c:pt idx="4">
                  <c:v>L’accessibilité des services publics territoriaux</c:v>
                </c:pt>
              </c:strCache>
            </c:strRef>
          </c:cat>
          <c:val>
            <c:numRef>
              <c:f>Feuil1!$C$2:$C$6</c:f>
              <c:numCache>
                <c:formatCode>General</c:formatCode>
                <c:ptCount val="5"/>
                <c:pt idx="0">
                  <c:v>26</c:v>
                </c:pt>
                <c:pt idx="1">
                  <c:v>34</c:v>
                </c:pt>
                <c:pt idx="2">
                  <c:v>58</c:v>
                </c:pt>
                <c:pt idx="3">
                  <c:v>62</c:v>
                </c:pt>
                <c:pt idx="4">
                  <c:v>70</c:v>
                </c:pt>
              </c:numCache>
            </c:numRef>
          </c:val>
          <c:extLst>
            <c:ext xmlns:c16="http://schemas.microsoft.com/office/drawing/2014/chart" uri="{C3380CC4-5D6E-409C-BE32-E72D297353CC}">
              <c16:uniqueId val="{00000001-75F5-481E-89FE-67001F1686DF}"/>
            </c:ext>
          </c:extLst>
        </c:ser>
        <c:ser>
          <c:idx val="2"/>
          <c:order val="2"/>
          <c:tx>
            <c:strRef>
              <c:f>Feuil1!$D$1</c:f>
              <c:strCache>
                <c:ptCount val="1"/>
                <c:pt idx="0">
                  <c:v>Ne se prononce pas</c:v>
                </c:pt>
              </c:strCache>
            </c:strRef>
          </c:tx>
          <c:spPr>
            <a:solidFill>
              <a:schemeClr val="bg1">
                <a:lumMod val="6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Le budget de l’Etat</c:v>
                </c:pt>
                <c:pt idx="1">
                  <c:v>Le budget des collectivités locales</c:v>
                </c:pt>
                <c:pt idx="2">
                  <c:v>L’organisation des services publics territoriaux</c:v>
                </c:pt>
                <c:pt idx="3">
                  <c:v>L’efficacité des services publics territoriaux</c:v>
                </c:pt>
                <c:pt idx="4">
                  <c:v>L’accessibilité des services publics territoriaux</c:v>
                </c:pt>
              </c:strCache>
            </c:strRef>
          </c:cat>
          <c:val>
            <c:numRef>
              <c:f>Feuil1!$D$2:$D$6</c:f>
              <c:numCache>
                <c:formatCode>General</c:formatCode>
                <c:ptCount val="5"/>
                <c:pt idx="0">
                  <c:v>2</c:v>
                </c:pt>
                <c:pt idx="1">
                  <c:v>2</c:v>
                </c:pt>
                <c:pt idx="2">
                  <c:v>2</c:v>
                </c:pt>
                <c:pt idx="3">
                  <c:v>1</c:v>
                </c:pt>
                <c:pt idx="4">
                  <c:v>1</c:v>
                </c:pt>
              </c:numCache>
            </c:numRef>
          </c:val>
          <c:extLst>
            <c:ext xmlns:c16="http://schemas.microsoft.com/office/drawing/2014/chart" uri="{C3380CC4-5D6E-409C-BE32-E72D297353CC}">
              <c16:uniqueId val="{00000000-B29F-4551-BDDE-7F04FA978547}"/>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6FBF4A"/>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F05559"/>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24223402313905826"/>
          <c:y val="0.88908963301464505"/>
          <c:w val="0.75776597686094171"/>
          <c:h val="0.1109103669853548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a:defRPr sz="1200"/>
            </a:lvl1pPr>
          </a:lstStyle>
          <a:p>
            <a:fld id="{A0FD2AB3-75AB-40AB-A124-85D959816969}" type="datetimeFigureOut">
              <a:rPr lang="en-US" smtClean="0"/>
              <a:t>10/16/2019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74D853B6-6063-4EEA-92B6-107C2B8FF251}" type="slidenum">
              <a:rPr lang="en-US" smtClean="0"/>
              <a:t>‹N°›</a:t>
            </a:fld>
            <a:endParaRPr lang="en-US"/>
          </a:p>
        </p:txBody>
      </p:sp>
    </p:spTree>
    <p:extLst>
      <p:ext uri="{BB962C8B-B14F-4D97-AF65-F5344CB8AC3E}">
        <p14:creationId xmlns:p14="http://schemas.microsoft.com/office/powerpoint/2010/main" val="28115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EE4DB0FC-C7BA-F441-B6B8-68BC08DD5601}" type="datetimeFigureOut">
              <a:rPr lang="en-US" smtClean="0"/>
              <a:t>10/16/2019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34DCB07E-5FF2-ED4E-B4E9-CC92D0CF0CF0}" type="slidenum">
              <a:rPr lang="en-US" smtClean="0"/>
              <a:t>‹N°›</a:t>
            </a:fld>
            <a:endParaRPr lang="en-US"/>
          </a:p>
        </p:txBody>
      </p:sp>
    </p:spTree>
    <p:extLst>
      <p:ext uri="{BB962C8B-B14F-4D97-AF65-F5344CB8AC3E}">
        <p14:creationId xmlns:p14="http://schemas.microsoft.com/office/powerpoint/2010/main" val="18415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4DCB07E-5FF2-ED4E-B4E9-CC92D0CF0CF0}" type="slidenum">
              <a:rPr lang="en-US" smtClean="0"/>
              <a:t>2</a:t>
            </a:fld>
            <a:endParaRPr lang="en-US" dirty="0"/>
          </a:p>
        </p:txBody>
      </p:sp>
    </p:spTree>
    <p:extLst>
      <p:ext uri="{BB962C8B-B14F-4D97-AF65-F5344CB8AC3E}">
        <p14:creationId xmlns:p14="http://schemas.microsoft.com/office/powerpoint/2010/main" val="285354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jpe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5.png"/><Relationship Id="rId1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2"/>
          <p:cNvSpPr/>
          <p:nvPr userDrawn="1"/>
        </p:nvSpPr>
        <p:spPr>
          <a:xfrm>
            <a:off x="0" y="947057"/>
            <a:ext cx="9144000" cy="446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5462452"/>
            <a:ext cx="9144000" cy="4463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420016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5" y="0"/>
            <a:ext cx="9144000" cy="6858000"/>
          </a:xfrm>
          <a:prstGeom prst="rect">
            <a:avLst/>
          </a:prstGeom>
        </p:spPr>
      </p:pic>
      <p:sp>
        <p:nvSpPr>
          <p:cNvPr id="7"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rgbClr val="70BF4A"/>
                </a:solidFill>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355128" y="3364277"/>
            <a:ext cx="6268094"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188011426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Whi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5" y="0"/>
            <a:ext cx="9144000" cy="6858000"/>
          </a:xfrm>
          <a:prstGeom prst="rect">
            <a:avLst/>
          </a:prstGeom>
        </p:spPr>
      </p:pic>
      <p:sp>
        <p:nvSpPr>
          <p:cNvPr id="5" name="Text Placeholder 10"/>
          <p:cNvSpPr>
            <a:spLocks noGrp="1"/>
          </p:cNvSpPr>
          <p:nvPr>
            <p:ph type="body" sz="quarter" idx="13" hasCustomPrompt="1"/>
          </p:nvPr>
        </p:nvSpPr>
        <p:spPr>
          <a:xfrm>
            <a:off x="355128" y="2883244"/>
            <a:ext cx="6268094" cy="469768"/>
          </a:xfrm>
          <a:prstGeom prst="rect">
            <a:avLst/>
          </a:prstGeom>
          <a:effectLst>
            <a:glow>
              <a:schemeClr val="accent1">
                <a:alpha val="40000"/>
              </a:schemeClr>
            </a:glow>
          </a:effectLst>
        </p:spPr>
        <p:txBody>
          <a:bodyPr vert="horz" lIns="34290" tIns="17145" rIns="34290" bIns="17145">
            <a:noAutofit/>
          </a:bodyPr>
          <a:lstStyle>
            <a:lvl1pPr marL="0" indent="0">
              <a:buNone/>
              <a:defRPr sz="3200" b="1" i="0" kern="0" cap="none" spc="0" baseline="0">
                <a:solidFill>
                  <a:srgbClr val="70BF4A"/>
                </a:solidFill>
                <a:effectLst/>
                <a:latin typeface="Arial" charset="0"/>
                <a:ea typeface="Arial" charset="0"/>
                <a:cs typeface="Arial" charset="0"/>
              </a:defRPr>
            </a:lvl1pPr>
          </a:lstStyle>
          <a:p>
            <a:pPr lvl="0"/>
            <a:r>
              <a:rPr lang="en-US" dirty="0"/>
              <a:t>SECTION DIVIDER TITLE</a:t>
            </a:r>
          </a:p>
        </p:txBody>
      </p:sp>
      <p:sp>
        <p:nvSpPr>
          <p:cNvPr id="7" name="Text Placeholder 18"/>
          <p:cNvSpPr>
            <a:spLocks noGrp="1"/>
          </p:cNvSpPr>
          <p:nvPr>
            <p:ph type="body" sz="quarter" idx="20" hasCustomPrompt="1"/>
          </p:nvPr>
        </p:nvSpPr>
        <p:spPr>
          <a:xfrm>
            <a:off x="355128" y="3364277"/>
            <a:ext cx="6268094" cy="433365"/>
          </a:xfrm>
          <a:prstGeom prst="rect">
            <a:avLst/>
          </a:prstGeom>
          <a:effectLst>
            <a:glow>
              <a:schemeClr val="accent1">
                <a:alpha val="40000"/>
              </a:schemeClr>
            </a:glow>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100610351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Slide Photo A w/Subtitle">
    <p:spTree>
      <p:nvGrpSpPr>
        <p:cNvPr id="1" name=""/>
        <p:cNvGrpSpPr/>
        <p:nvPr/>
      </p:nvGrpSpPr>
      <p:grpSpPr>
        <a:xfrm>
          <a:off x="0" y="0"/>
          <a:ext cx="0" cy="0"/>
          <a:chOff x="0" y="0"/>
          <a:chExt cx="0" cy="0"/>
        </a:xfrm>
      </p:grpSpPr>
      <p:sp>
        <p:nvSpPr>
          <p:cNvPr id="5" name="Picture Placeholder 4"/>
          <p:cNvSpPr>
            <a:spLocks noGrp="1"/>
          </p:cNvSpPr>
          <p:nvPr>
            <p:ph type="pic" sz="quarter" idx="21"/>
          </p:nvPr>
        </p:nvSpPr>
        <p:spPr>
          <a:xfrm>
            <a:off x="0" y="0"/>
            <a:ext cx="9144000" cy="6858000"/>
          </a:xfrm>
        </p:spPr>
        <p:txBody>
          <a:bodyPr/>
          <a:lstStyle/>
          <a:p>
            <a:endParaRPr lang="en-US" dirty="0"/>
          </a:p>
        </p:txBody>
      </p:sp>
      <p:sp>
        <p:nvSpPr>
          <p:cNvPr id="9"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13952370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Slide Photo A ">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6858000"/>
          </a:xfrm>
        </p:spPr>
        <p:txBody>
          <a:bodyPr/>
          <a:lstStyle/>
          <a:p>
            <a:endParaRPr lang="en-US" dirty="0"/>
          </a:p>
        </p:txBody>
      </p:sp>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94695169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A w/Subtitl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2"/>
            <a:ext cx="9143999" cy="6857999"/>
          </a:xfrm>
          <a:prstGeom prst="rect">
            <a:avLst/>
          </a:prstGeom>
        </p:spPr>
      </p:pic>
      <p:sp>
        <p:nvSpPr>
          <p:cNvPr id="9"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9547289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A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198"/>
            <a:ext cx="9143999" cy="6857999"/>
          </a:xfrm>
          <a:prstGeom prst="rect">
            <a:avLst/>
          </a:prstGeom>
        </p:spPr>
      </p:pic>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103082162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B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8"/>
            <a:ext cx="9144000" cy="6858000"/>
          </a:xfrm>
          <a:prstGeom prst="rect">
            <a:avLst/>
          </a:prstGeom>
        </p:spPr>
      </p:pic>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6"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126853825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B">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8"/>
            <a:ext cx="9144000" cy="6858000"/>
          </a:xfrm>
          <a:prstGeom prst="rect">
            <a:avLst/>
          </a:prstGeom>
        </p:spPr>
      </p:pic>
      <p:sp>
        <p:nvSpPr>
          <p:cNvPr id="4"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10478756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C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7"/>
            <a:ext cx="9144000" cy="6858000"/>
          </a:xfrm>
          <a:prstGeom prst="rect">
            <a:avLst/>
          </a:prstGeom>
        </p:spPr>
      </p:pic>
      <p:sp>
        <p:nvSpPr>
          <p:cNvPr id="5"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2734962" y="3364066"/>
            <a:ext cx="6094563"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2796399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17"/>
            <a:ext cx="9144000" cy="6858000"/>
          </a:xfrm>
          <a:prstGeom prst="rect">
            <a:avLst/>
          </a:prstGeom>
        </p:spPr>
      </p:pic>
      <p:sp>
        <p:nvSpPr>
          <p:cNvPr id="6" name="Text Placeholder 10"/>
          <p:cNvSpPr>
            <a:spLocks noGrp="1"/>
          </p:cNvSpPr>
          <p:nvPr>
            <p:ph type="body" sz="quarter" idx="12" hasCustomPrompt="1"/>
          </p:nvPr>
        </p:nvSpPr>
        <p:spPr>
          <a:xfrm>
            <a:off x="2734962" y="2875005"/>
            <a:ext cx="6094563"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508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28002091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273" y="2268812"/>
            <a:ext cx="7455742" cy="2336132"/>
          </a:xfrm>
          <a:prstGeom prst="rect">
            <a:avLst/>
          </a:prstGeom>
        </p:spPr>
      </p:pic>
    </p:spTree>
    <p:extLst>
      <p:ext uri="{BB962C8B-B14F-4D97-AF65-F5344CB8AC3E}">
        <p14:creationId xmlns:p14="http://schemas.microsoft.com/office/powerpoint/2010/main" val="14250911"/>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304144"/>
            <a:ext cx="8450390" cy="46902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347245" y="721844"/>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369983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ntent A Color Bar">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47246" y="1354412"/>
            <a:ext cx="8450390" cy="4639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
        <p:nvSpPr>
          <p:cNvPr id="13"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1" hasCustomPrompt="1"/>
          </p:nvPr>
        </p:nvSpPr>
        <p:spPr>
          <a:xfrm>
            <a:off x="336335" y="826264"/>
            <a:ext cx="8450390" cy="305709"/>
          </a:xfrm>
          <a:prstGeom prst="rect">
            <a:avLst/>
          </a:prstGeom>
          <a:solidFill>
            <a:schemeClr val="tx2"/>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spTree>
    <p:extLst>
      <p:ext uri="{BB962C8B-B14F-4D97-AF65-F5344CB8AC3E}">
        <p14:creationId xmlns:p14="http://schemas.microsoft.com/office/powerpoint/2010/main" val="19046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1 Color Bar">
    <p:spTree>
      <p:nvGrpSpPr>
        <p:cNvPr id="1" name=""/>
        <p:cNvGrpSpPr/>
        <p:nvPr/>
      </p:nvGrpSpPr>
      <p:grpSpPr>
        <a:xfrm>
          <a:off x="0" y="0"/>
          <a:ext cx="0" cy="0"/>
          <a:chOff x="0" y="0"/>
          <a:chExt cx="0" cy="0"/>
        </a:xfrm>
      </p:grpSpPr>
      <p:sp>
        <p:nvSpPr>
          <p:cNvPr id="26" name="Oval 25"/>
          <p:cNvSpPr/>
          <p:nvPr/>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28" name="Oval 27"/>
          <p:cNvSpPr/>
          <p:nvPr/>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9"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30" name="Oval 29"/>
          <p:cNvSpPr/>
          <p:nvPr/>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1"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32" name="Oval 31"/>
          <p:cNvSpPr/>
          <p:nvPr/>
        </p:nvSpPr>
        <p:spPr>
          <a:xfrm>
            <a:off x="347245" y="246447"/>
            <a:ext cx="319566" cy="319566"/>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marL="171450" indent="-171450">
              <a:buFontTx/>
              <a:buBlip>
                <a:blip r:embed="rId2"/>
              </a:buBlip>
              <a:defRPr>
                <a:solidFill>
                  <a:schemeClr val="bg2">
                    <a:lumMod val="10000"/>
                  </a:schemeClr>
                </a:solidFill>
              </a:defRPr>
            </a:lvl1pPr>
            <a:lvl2pPr marL="628650" indent="-171450">
              <a:buFontTx/>
              <a:buBlip>
                <a:blip r:embed="rId2"/>
              </a:buBlip>
              <a:defRPr>
                <a:solidFill>
                  <a:schemeClr val="bg2">
                    <a:lumMod val="10000"/>
                  </a:schemeClr>
                </a:solidFill>
              </a:defRPr>
            </a:lvl2pPr>
            <a:lvl3pPr marL="1085850" indent="-171450">
              <a:buFontTx/>
              <a:buBlip>
                <a:blip r:embed="rId2"/>
              </a:buBlip>
              <a:defRPr>
                <a:solidFill>
                  <a:schemeClr val="bg2">
                    <a:lumMod val="10000"/>
                  </a:schemeClr>
                </a:solidFill>
              </a:defRPr>
            </a:lvl3pPr>
            <a:lvl4pPr marL="1543050" indent="-171450">
              <a:buFontTx/>
              <a:buBlip>
                <a:blip r:embed="rId2"/>
              </a:buBlip>
              <a:defRPr>
                <a:solidFill>
                  <a:schemeClr val="bg2">
                    <a:lumMod val="10000"/>
                  </a:schemeClr>
                </a:solidFill>
              </a:defRPr>
            </a:lvl4pPr>
            <a:lvl5pPr marL="2000250" indent="-171450">
              <a:buFontTx/>
              <a:buBlip>
                <a:blip r:embed="rId2"/>
              </a:buBlip>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33" name="Text Placeholder 18"/>
          <p:cNvSpPr>
            <a:spLocks noGrp="1"/>
          </p:cNvSpPr>
          <p:nvPr>
            <p:ph type="body" sz="quarter" idx="25" hasCustomPrompt="1"/>
          </p:nvPr>
        </p:nvSpPr>
        <p:spPr>
          <a:xfrm>
            <a:off x="347246"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7" name="Oval 16"/>
          <p:cNvSpPr/>
          <p:nvPr userDrawn="1"/>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8"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710735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2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761984" y="246447"/>
            <a:ext cx="319566" cy="319566"/>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761985" y="246446"/>
            <a:ext cx="319565"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347246"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userDrawn="1"/>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87573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3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176722" y="246447"/>
            <a:ext cx="319566" cy="319566"/>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34724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userDrawn="1"/>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653693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1591458" y="246447"/>
            <a:ext cx="319566"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349277" y="24607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userDrawn="1"/>
        </p:nvSpPr>
        <p:spPr>
          <a:xfrm flipH="1">
            <a:off x="2002021" y="246445"/>
            <a:ext cx="326307"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794654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921078"/>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940059"/>
            <a:ext cx="8450390" cy="4054341"/>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347245" y="1291470"/>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1591458" y="246447"/>
            <a:ext cx="319566"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1591459"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176722" y="246447"/>
            <a:ext cx="319566"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176723"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761984" y="246447"/>
            <a:ext cx="319566"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761985" y="246446"/>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347245" y="246447"/>
            <a:ext cx="319566"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349277" y="24607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6" name="Oval 25"/>
          <p:cNvSpPr/>
          <p:nvPr userDrawn="1"/>
        </p:nvSpPr>
        <p:spPr>
          <a:xfrm flipH="1">
            <a:off x="2002021" y="246445"/>
            <a:ext cx="326307"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002020" y="250312"/>
            <a:ext cx="319566"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310211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347245" y="351452"/>
            <a:ext cx="8450390"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5" y="1304143"/>
            <a:ext cx="8450390" cy="46902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9757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18"/>
          <p:cNvSpPr>
            <a:spLocks noGrp="1"/>
          </p:cNvSpPr>
          <p:nvPr>
            <p:ph type="body" sz="quarter" idx="18" hasCustomPrompt="1"/>
          </p:nvPr>
        </p:nvSpPr>
        <p:spPr>
          <a:xfrm>
            <a:off x="347246" y="355657"/>
            <a:ext cx="665961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347246" y="1336553"/>
            <a:ext cx="8450390" cy="46578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347246" y="726050"/>
            <a:ext cx="6650928"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Tree>
    <p:extLst>
      <p:ext uri="{BB962C8B-B14F-4D97-AF65-F5344CB8AC3E}">
        <p14:creationId xmlns:p14="http://schemas.microsoft.com/office/powerpoint/2010/main" val="155069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A Left Artwo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18"/>
          <p:cNvSpPr>
            <a:spLocks noGrp="1"/>
          </p:cNvSpPr>
          <p:nvPr>
            <p:ph type="body" sz="quarter" idx="18" hasCustomPrompt="1"/>
          </p:nvPr>
        </p:nvSpPr>
        <p:spPr>
          <a:xfrm>
            <a:off x="1527141" y="351452"/>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1527141" y="1347633"/>
            <a:ext cx="7270494" cy="46467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Tree>
    <p:extLst>
      <p:ext uri="{BB962C8B-B14F-4D97-AF65-F5344CB8AC3E}">
        <p14:creationId xmlns:p14="http://schemas.microsoft.com/office/powerpoint/2010/main" val="62682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alphaModFix/>
            <a:extLst>
              <a:ext uri="{28A0092B-C50C-407E-A947-70E740481C1C}">
                <a14:useLocalDpi xmlns:a14="http://schemas.microsoft.com/office/drawing/2010/main" val="0"/>
              </a:ext>
            </a:extLst>
          </a:blip>
          <a:srcRect l="1" t="63618" r="41523"/>
          <a:stretch/>
        </p:blipFill>
        <p:spPr>
          <a:xfrm>
            <a:off x="3624697" y="0"/>
            <a:ext cx="5528095" cy="3661604"/>
          </a:xfrm>
          <a:prstGeom prst="rect">
            <a:avLst/>
          </a:prstGeom>
        </p:spPr>
      </p:pic>
      <p:sp>
        <p:nvSpPr>
          <p:cNvPr id="13" name="Text Placeholder 10"/>
          <p:cNvSpPr>
            <a:spLocks noGrp="1"/>
          </p:cNvSpPr>
          <p:nvPr>
            <p:ph type="body" sz="quarter" idx="21" hasCustomPrompt="1"/>
          </p:nvPr>
        </p:nvSpPr>
        <p:spPr>
          <a:xfrm>
            <a:off x="359688" y="4719038"/>
            <a:ext cx="8436710" cy="215683"/>
          </a:xfrm>
          <a:prstGeom prst="rect">
            <a:avLst/>
          </a:prstGeom>
        </p:spPr>
        <p:txBody>
          <a:bodyPr vert="horz" lIns="0" tIns="0" rIns="0" bIns="0">
            <a:normAutofit/>
          </a:bodyPr>
          <a:lstStyle>
            <a:lvl1pPr marL="0" indent="0">
              <a:buNone/>
              <a:defRPr sz="1600" b="1" i="0" kern="0" cap="none" spc="0" baseline="0">
                <a:solidFill>
                  <a:srgbClr val="6FBE4A"/>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359688" y="4972331"/>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359688" y="5409536"/>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a:t>Email</a:t>
            </a:r>
            <a:endParaRPr lang="en-US" dirty="0"/>
          </a:p>
        </p:txBody>
      </p:sp>
      <p:cxnSp>
        <p:nvCxnSpPr>
          <p:cNvPr id="19" name="Straight Connector 18"/>
          <p:cNvCxnSpPr/>
          <p:nvPr/>
        </p:nvCxnSpPr>
        <p:spPr>
          <a:xfrm>
            <a:off x="359688" y="5838356"/>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0"/>
          <p:cNvSpPr>
            <a:spLocks noGrp="1"/>
          </p:cNvSpPr>
          <p:nvPr>
            <p:ph type="body" sz="quarter" idx="25" hasCustomPrompt="1"/>
          </p:nvPr>
        </p:nvSpPr>
        <p:spPr>
          <a:xfrm>
            <a:off x="365840" y="6060514"/>
            <a:ext cx="8436710" cy="215683"/>
          </a:xfrm>
          <a:prstGeom prst="rect">
            <a:avLst/>
          </a:prstGeom>
        </p:spPr>
        <p:txBody>
          <a:bodyPr vert="horz" lIns="0" tIns="0" rIns="0" bIns="0">
            <a:normAutofit/>
          </a:bodyPr>
          <a:lstStyle>
            <a:lvl1pPr marL="0" indent="0">
              <a:buNone/>
              <a:defRPr sz="1600" b="0" i="0" kern="0" cap="none" spc="0" baseline="0">
                <a:solidFill>
                  <a:srgbClr val="024537"/>
                </a:solidFill>
                <a:latin typeface="Arial" charset="0"/>
                <a:ea typeface="Arial" charset="0"/>
                <a:cs typeface="Arial" charset="0"/>
              </a:defRPr>
            </a:lvl1pPr>
          </a:lstStyle>
          <a:p>
            <a:pPr lvl="0"/>
            <a:r>
              <a:rPr lang="en-US" dirty="0"/>
              <a:t>Website</a:t>
            </a:r>
          </a:p>
        </p:txBody>
      </p:sp>
      <p:sp>
        <p:nvSpPr>
          <p:cNvPr id="17" name="Slide Number Placeholder 4"/>
          <p:cNvSpPr>
            <a:spLocks noGrp="1"/>
          </p:cNvSpPr>
          <p:nvPr>
            <p:ph type="sldNum" sz="quarter" idx="4"/>
          </p:nvPr>
        </p:nvSpPr>
        <p:spPr>
          <a:xfrm>
            <a:off x="347245" y="6473188"/>
            <a:ext cx="8450390" cy="216435"/>
          </a:xfrm>
          <a:prstGeom prst="rect">
            <a:avLst/>
          </a:prstGeom>
        </p:spPr>
        <p:txBody>
          <a:bodyPr vert="horz" lIns="0" tIns="0" rIns="0" bIns="0" rtlCol="0" anchor="b" anchorCtr="0"/>
          <a:lstStyle>
            <a:lvl1pPr algn="l">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245" y="786019"/>
            <a:ext cx="1815823" cy="568958"/>
          </a:xfrm>
          <a:prstGeom prst="rect">
            <a:avLst/>
          </a:prstGeom>
        </p:spPr>
      </p:pic>
      <p:sp>
        <p:nvSpPr>
          <p:cNvPr id="22" name="Text Placeholder 10"/>
          <p:cNvSpPr>
            <a:spLocks noGrp="1"/>
          </p:cNvSpPr>
          <p:nvPr>
            <p:ph type="body" sz="quarter" idx="26" hasCustomPrompt="1"/>
          </p:nvPr>
        </p:nvSpPr>
        <p:spPr>
          <a:xfrm>
            <a:off x="365840" y="3219813"/>
            <a:ext cx="8406498" cy="406190"/>
          </a:xfrm>
          <a:prstGeom prst="rect">
            <a:avLst/>
          </a:prstGeom>
        </p:spPr>
        <p:txBody>
          <a:bodyPr vert="horz" lIns="0" tIns="0" rIns="0" bIns="0">
            <a:normAutofit/>
          </a:bodyPr>
          <a:lstStyle>
            <a:lvl1pPr marL="0" indent="0">
              <a:buNone/>
              <a:defRPr sz="2400" b="1" i="0" kern="0" cap="none" spc="0" baseline="0">
                <a:solidFill>
                  <a:schemeClr val="tx2"/>
                </a:solidFill>
                <a:latin typeface="Arial" charset="0"/>
                <a:ea typeface="Arial" charset="0"/>
                <a:cs typeface="Arial" charset="0"/>
              </a:defRPr>
            </a:lvl1pPr>
          </a:lstStyle>
          <a:p>
            <a:pPr lvl="0"/>
            <a:r>
              <a:rPr lang="en-US" dirty="0"/>
              <a:t>PROJECT TITLE GOES HERE</a:t>
            </a:r>
          </a:p>
        </p:txBody>
      </p:sp>
      <p:sp>
        <p:nvSpPr>
          <p:cNvPr id="23" name="Text Placeholder 10"/>
          <p:cNvSpPr>
            <a:spLocks noGrp="1"/>
          </p:cNvSpPr>
          <p:nvPr>
            <p:ph type="body" sz="quarter" idx="27" hasCustomPrompt="1"/>
          </p:nvPr>
        </p:nvSpPr>
        <p:spPr>
          <a:xfrm>
            <a:off x="365840" y="3635127"/>
            <a:ext cx="8406498" cy="285795"/>
          </a:xfrm>
          <a:prstGeom prst="rect">
            <a:avLst/>
          </a:prstGeom>
        </p:spPr>
        <p:txBody>
          <a:bodyPr vert="horz" lIns="0" tIns="0" rIns="0" bIns="0">
            <a:normAutofit/>
          </a:bodyPr>
          <a:lstStyle>
            <a:lvl1pPr marL="0" indent="0">
              <a:buNone/>
              <a:defRPr sz="1800" b="0" i="0" kern="0" cap="none" spc="0" baseline="0">
                <a:solidFill>
                  <a:schemeClr val="accent1"/>
                </a:solidFill>
                <a:latin typeface="Arial" charset="0"/>
                <a:ea typeface="Arial" charset="0"/>
                <a:cs typeface="Arial" charset="0"/>
              </a:defRPr>
            </a:lvl1pPr>
          </a:lstStyle>
          <a:p>
            <a:pPr lvl="0"/>
            <a:r>
              <a:rPr lang="en-US" dirty="0"/>
              <a:t>PROJECT SUBTITLE GOES HERE</a:t>
            </a:r>
          </a:p>
        </p:txBody>
      </p:sp>
      <p:sp>
        <p:nvSpPr>
          <p:cNvPr id="24" name="Picture Placeholder 2"/>
          <p:cNvSpPr>
            <a:spLocks noGrp="1"/>
          </p:cNvSpPr>
          <p:nvPr>
            <p:ph type="pic" sz="quarter" idx="28" hasCustomPrompt="1"/>
          </p:nvPr>
        </p:nvSpPr>
        <p:spPr>
          <a:xfrm>
            <a:off x="365840" y="2488718"/>
            <a:ext cx="2377359" cy="630751"/>
          </a:xfrm>
        </p:spPr>
        <p:txBody>
          <a:bodyPr/>
          <a:lstStyle>
            <a:lvl1pPr marL="0" indent="0">
              <a:buNone/>
              <a:defRPr baseline="0">
                <a:solidFill>
                  <a:schemeClr val="accent1"/>
                </a:solidFill>
              </a:defRPr>
            </a:lvl1pPr>
          </a:lstStyle>
          <a:p>
            <a:r>
              <a:rPr lang="en-US" dirty="0"/>
              <a:t>Client Logo</a:t>
            </a:r>
          </a:p>
        </p:txBody>
      </p:sp>
      <p:sp>
        <p:nvSpPr>
          <p:cNvPr id="25" name="Text Placeholder 10"/>
          <p:cNvSpPr>
            <a:spLocks noGrp="1"/>
          </p:cNvSpPr>
          <p:nvPr>
            <p:ph type="body" sz="quarter" idx="29" hasCustomPrompt="1"/>
          </p:nvPr>
        </p:nvSpPr>
        <p:spPr>
          <a:xfrm>
            <a:off x="365840" y="3918514"/>
            <a:ext cx="8406498" cy="285795"/>
          </a:xfrm>
          <a:prstGeom prst="rect">
            <a:avLst/>
          </a:prstGeom>
        </p:spPr>
        <p:txBody>
          <a:bodyPr vert="horz" lIns="0" tIns="0" rIns="0" bIns="0">
            <a:normAutofit/>
          </a:bodyPr>
          <a:lstStyle>
            <a:lvl1pPr marL="0" indent="0">
              <a:buNone/>
              <a:defRPr sz="1600" b="0" i="0" kern="0" cap="none" spc="0" baseline="0">
                <a:solidFill>
                  <a:schemeClr val="accent1"/>
                </a:solidFill>
                <a:latin typeface="Arial" charset="0"/>
                <a:ea typeface="Arial" charset="0"/>
                <a:cs typeface="Arial" charset="0"/>
              </a:defRPr>
            </a:lvl1pPr>
          </a:lstStyle>
          <a:p>
            <a:pPr lvl="0"/>
            <a:r>
              <a:rPr lang="en-US" dirty="0"/>
              <a:t>DATE GOES HERE</a:t>
            </a:r>
          </a:p>
        </p:txBody>
      </p:sp>
    </p:spTree>
    <p:extLst>
      <p:ext uri="{BB962C8B-B14F-4D97-AF65-F5344CB8AC3E}">
        <p14:creationId xmlns:p14="http://schemas.microsoft.com/office/powerpoint/2010/main" val="8288454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4674726" y="1304145"/>
            <a:ext cx="4122909" cy="46902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8" hasCustomPrompt="1"/>
          </p:nvPr>
        </p:nvSpPr>
        <p:spPr>
          <a:xfrm>
            <a:off x="347245" y="342652"/>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347245" y="713044"/>
            <a:ext cx="8450389"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5" name="Content Placeholder 4"/>
          <p:cNvSpPr>
            <a:spLocks noGrp="1"/>
          </p:cNvSpPr>
          <p:nvPr>
            <p:ph sz="quarter" idx="22" hasCustomPrompt="1"/>
          </p:nvPr>
        </p:nvSpPr>
        <p:spPr>
          <a:xfrm>
            <a:off x="347245" y="1334971"/>
            <a:ext cx="4164012" cy="4689475"/>
          </a:xfrm>
        </p:spPr>
        <p:txBody>
          <a:bodyPr/>
          <a:lstStyle>
            <a:lvl1pPr>
              <a:defRPr baseline="0"/>
            </a:lvl1pPr>
          </a:lstStyle>
          <a:p>
            <a:pPr lvl="0"/>
            <a:r>
              <a:rPr lang="en-US" dirty="0"/>
              <a:t>Click Icons to </a:t>
            </a:r>
            <a:r>
              <a:rPr lang="en-US"/>
              <a:t>add media</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44774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4674726" y="1304145"/>
            <a:ext cx="4122909" cy="4702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8" hasCustomPrompt="1"/>
          </p:nvPr>
        </p:nvSpPr>
        <p:spPr>
          <a:xfrm>
            <a:off x="347245" y="35918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0" name="Content Placeholder 4"/>
          <p:cNvSpPr>
            <a:spLocks noGrp="1"/>
          </p:cNvSpPr>
          <p:nvPr>
            <p:ph sz="quarter" idx="22" hasCustomPrompt="1"/>
          </p:nvPr>
        </p:nvSpPr>
        <p:spPr>
          <a:xfrm>
            <a:off x="347245" y="1334971"/>
            <a:ext cx="4164012" cy="4689475"/>
          </a:xfrm>
        </p:spPr>
        <p:txBody>
          <a:bodyPr/>
          <a:lstStyle>
            <a:lvl1pPr>
              <a:defRPr baseline="0"/>
            </a:lvl1pPr>
          </a:lstStyle>
          <a:p>
            <a:pPr lvl="0"/>
            <a:r>
              <a:rPr lang="en-US" dirty="0"/>
              <a:t>Click Icons to </a:t>
            </a:r>
            <a:r>
              <a:rPr lang="en-US"/>
              <a:t>add media</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297358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B Right Artwor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2"/>
          <p:cNvSpPr>
            <a:spLocks noGrp="1"/>
          </p:cNvSpPr>
          <p:nvPr>
            <p:ph type="body" sz="quarter" idx="20"/>
          </p:nvPr>
        </p:nvSpPr>
        <p:spPr>
          <a:xfrm>
            <a:off x="3960108" y="1338937"/>
            <a:ext cx="3143425" cy="4667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8" hasCustomPrompt="1"/>
          </p:nvPr>
        </p:nvSpPr>
        <p:spPr>
          <a:xfrm>
            <a:off x="347245" y="351452"/>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347245" y="721844"/>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347245" y="1336553"/>
            <a:ext cx="3454734"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852227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B Left Artwor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Placeholder 2"/>
          <p:cNvSpPr>
            <a:spLocks noGrp="1"/>
          </p:cNvSpPr>
          <p:nvPr>
            <p:ph type="body" sz="quarter" idx="20"/>
          </p:nvPr>
        </p:nvSpPr>
        <p:spPr>
          <a:xfrm>
            <a:off x="4949761" y="1338940"/>
            <a:ext cx="3847873" cy="46679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p:cNvSpPr>
            <a:spLocks noGrp="1"/>
          </p:cNvSpPr>
          <p:nvPr>
            <p:ph type="body" sz="quarter" idx="18" hasCustomPrompt="1"/>
          </p:nvPr>
        </p:nvSpPr>
        <p:spPr>
          <a:xfrm>
            <a:off x="1527141" y="351452"/>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4" name="Text Placeholder 18"/>
          <p:cNvSpPr>
            <a:spLocks noGrp="1"/>
          </p:cNvSpPr>
          <p:nvPr>
            <p:ph type="body" sz="quarter" idx="21"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0" name="Content Placeholder 4"/>
          <p:cNvSpPr>
            <a:spLocks noGrp="1"/>
          </p:cNvSpPr>
          <p:nvPr>
            <p:ph sz="quarter" idx="22" hasCustomPrompt="1"/>
          </p:nvPr>
        </p:nvSpPr>
        <p:spPr>
          <a:xfrm>
            <a:off x="1527140" y="1336553"/>
            <a:ext cx="3278539"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826478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C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347245" y="1304144"/>
            <a:ext cx="1789929" cy="1768000"/>
          </a:xfrm>
        </p:spPr>
        <p:txBody>
          <a:bodyPr/>
          <a:lstStyle>
            <a:lvl1pPr>
              <a:defRPr>
                <a:solidFill>
                  <a:schemeClr val="tx1"/>
                </a:solidFill>
              </a:defRPr>
            </a:lvl1pPr>
          </a:lstStyle>
          <a:p>
            <a:r>
              <a:rPr lang="en-US" dirty="0"/>
              <a:t>Drag picture to placeholder or click icon to add</a:t>
            </a:r>
          </a:p>
        </p:txBody>
      </p:sp>
      <p:sp>
        <p:nvSpPr>
          <p:cNvPr id="27" name="Picture Placeholder 2"/>
          <p:cNvSpPr>
            <a:spLocks noGrp="1"/>
          </p:cNvSpPr>
          <p:nvPr>
            <p:ph type="pic" sz="quarter" idx="28"/>
          </p:nvPr>
        </p:nvSpPr>
        <p:spPr>
          <a:xfrm>
            <a:off x="2507144" y="1314815"/>
            <a:ext cx="1789929" cy="1768000"/>
          </a:xfrm>
        </p:spPr>
        <p:txBody>
          <a:bodyPr/>
          <a:lstStyle>
            <a:lvl1pPr>
              <a:defRPr>
                <a:solidFill>
                  <a:schemeClr val="tx1"/>
                </a:solidFill>
              </a:defRPr>
            </a:lvl1pPr>
          </a:lstStyle>
          <a:p>
            <a:r>
              <a:rPr lang="en-US" dirty="0"/>
              <a:t>Drag picture to placeholder or click icon to add</a:t>
            </a:r>
          </a:p>
        </p:txBody>
      </p:sp>
      <p:sp>
        <p:nvSpPr>
          <p:cNvPr id="28" name="Picture Placeholder 2"/>
          <p:cNvSpPr>
            <a:spLocks noGrp="1"/>
          </p:cNvSpPr>
          <p:nvPr>
            <p:ph type="pic" sz="quarter" idx="29"/>
          </p:nvPr>
        </p:nvSpPr>
        <p:spPr>
          <a:xfrm>
            <a:off x="4738357" y="1304144"/>
            <a:ext cx="1789929" cy="1768000"/>
          </a:xfrm>
        </p:spPr>
        <p:txBody>
          <a:bodyPr/>
          <a:lstStyle>
            <a:lvl1pPr>
              <a:defRPr>
                <a:solidFill>
                  <a:schemeClr val="tx1"/>
                </a:solidFill>
              </a:defRPr>
            </a:lvl1pPr>
          </a:lstStyle>
          <a:p>
            <a:r>
              <a:rPr lang="en-US" dirty="0"/>
              <a:t>Drag picture to placeholder or click icon to add</a:t>
            </a:r>
          </a:p>
        </p:txBody>
      </p:sp>
      <p:sp>
        <p:nvSpPr>
          <p:cNvPr id="29" name="Picture Placeholder 2"/>
          <p:cNvSpPr>
            <a:spLocks noGrp="1"/>
          </p:cNvSpPr>
          <p:nvPr>
            <p:ph type="pic" sz="quarter" idx="30"/>
          </p:nvPr>
        </p:nvSpPr>
        <p:spPr>
          <a:xfrm>
            <a:off x="6994999" y="1304144"/>
            <a:ext cx="1789929" cy="1768000"/>
          </a:xfrm>
        </p:spPr>
        <p:txBody>
          <a:bodyPr/>
          <a:lstStyle>
            <a:lvl1pPr>
              <a:defRPr>
                <a:solidFill>
                  <a:schemeClr val="tx1"/>
                </a:solidFill>
              </a:defRPr>
            </a:lvl1pPr>
          </a:lstStyle>
          <a:p>
            <a:r>
              <a:rPr lang="en-US" dirty="0"/>
              <a:t>Drag picture to placeholder or click icon to add</a:t>
            </a:r>
          </a:p>
        </p:txBody>
      </p:sp>
      <p:sp>
        <p:nvSpPr>
          <p:cNvPr id="13" name="Text Placeholder 10"/>
          <p:cNvSpPr>
            <a:spLocks noGrp="1"/>
          </p:cNvSpPr>
          <p:nvPr>
            <p:ph type="body" sz="quarter" idx="13"/>
          </p:nvPr>
        </p:nvSpPr>
        <p:spPr>
          <a:xfrm>
            <a:off x="2493953" y="3165308"/>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a:sym typeface="Georgia" charset="0"/>
              </a:rPr>
              <a:t>Click to edit Master text styles</a:t>
            </a:r>
          </a:p>
        </p:txBody>
      </p:sp>
      <p:sp>
        <p:nvSpPr>
          <p:cNvPr id="18" name="Text Placeholder 10"/>
          <p:cNvSpPr>
            <a:spLocks noGrp="1"/>
          </p:cNvSpPr>
          <p:nvPr>
            <p:ph type="body" sz="quarter" idx="19"/>
          </p:nvPr>
        </p:nvSpPr>
        <p:spPr>
          <a:xfrm>
            <a:off x="4736488" y="3154639"/>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a:sym typeface="Georgia" charset="0"/>
              </a:rPr>
              <a:t>Click to edit Master text styles</a:t>
            </a:r>
          </a:p>
        </p:txBody>
      </p:sp>
      <p:sp>
        <p:nvSpPr>
          <p:cNvPr id="22" name="Text Placeholder 10"/>
          <p:cNvSpPr>
            <a:spLocks noGrp="1"/>
          </p:cNvSpPr>
          <p:nvPr>
            <p:ph type="body" sz="quarter" idx="23"/>
          </p:nvPr>
        </p:nvSpPr>
        <p:spPr>
          <a:xfrm>
            <a:off x="6994999" y="3154639"/>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a:sym typeface="Georgia" charset="0"/>
              </a:rPr>
              <a:t>Click to edit Master text styles</a:t>
            </a:r>
          </a:p>
        </p:txBody>
      </p:sp>
      <p:sp>
        <p:nvSpPr>
          <p:cNvPr id="25" name="Text Placeholder 10"/>
          <p:cNvSpPr>
            <a:spLocks noGrp="1"/>
          </p:cNvSpPr>
          <p:nvPr>
            <p:ph type="body" sz="quarter" idx="26"/>
          </p:nvPr>
        </p:nvSpPr>
        <p:spPr>
          <a:xfrm>
            <a:off x="346806" y="3165308"/>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a:sym typeface="Georgia" charset="0"/>
              </a:rPr>
              <a:t>Click to edit Master text styles</a:t>
            </a:r>
          </a:p>
        </p:txBody>
      </p:sp>
      <p:sp>
        <p:nvSpPr>
          <p:cNvPr id="19" name="Text Placeholder 18"/>
          <p:cNvSpPr>
            <a:spLocks noGrp="1"/>
          </p:cNvSpPr>
          <p:nvPr>
            <p:ph type="body" sz="quarter" idx="18" hasCustomPrompt="1"/>
          </p:nvPr>
        </p:nvSpPr>
        <p:spPr>
          <a:xfrm>
            <a:off x="347245" y="35038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347246" y="720777"/>
            <a:ext cx="8450390"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30" name="Picture Placeholder 2"/>
          <p:cNvSpPr>
            <a:spLocks noGrp="1"/>
          </p:cNvSpPr>
          <p:nvPr>
            <p:ph type="pic" sz="quarter" idx="31"/>
          </p:nvPr>
        </p:nvSpPr>
        <p:spPr>
          <a:xfrm>
            <a:off x="323686" y="4061444"/>
            <a:ext cx="1789929" cy="1768000"/>
          </a:xfrm>
        </p:spPr>
        <p:txBody>
          <a:bodyPr/>
          <a:lstStyle>
            <a:lvl1pPr>
              <a:defRPr>
                <a:solidFill>
                  <a:schemeClr val="tx1"/>
                </a:solidFill>
              </a:defRPr>
            </a:lvl1pPr>
          </a:lstStyle>
          <a:p>
            <a:r>
              <a:rPr lang="en-US" dirty="0"/>
              <a:t>Drag picture to placeholder or click icon to add</a:t>
            </a:r>
          </a:p>
        </p:txBody>
      </p:sp>
      <p:sp>
        <p:nvSpPr>
          <p:cNvPr id="31" name="Picture Placeholder 2"/>
          <p:cNvSpPr>
            <a:spLocks noGrp="1"/>
          </p:cNvSpPr>
          <p:nvPr>
            <p:ph type="pic" sz="quarter" idx="32"/>
          </p:nvPr>
        </p:nvSpPr>
        <p:spPr>
          <a:xfrm>
            <a:off x="2483585" y="4072115"/>
            <a:ext cx="1789929" cy="1768000"/>
          </a:xfrm>
        </p:spPr>
        <p:txBody>
          <a:bodyPr/>
          <a:lstStyle>
            <a:lvl1pPr>
              <a:defRPr>
                <a:solidFill>
                  <a:schemeClr val="tx1"/>
                </a:solidFill>
              </a:defRPr>
            </a:lvl1pPr>
          </a:lstStyle>
          <a:p>
            <a:r>
              <a:rPr lang="en-US" dirty="0"/>
              <a:t>Drag picture to placeholder or click icon to add</a:t>
            </a:r>
          </a:p>
        </p:txBody>
      </p:sp>
      <p:sp>
        <p:nvSpPr>
          <p:cNvPr id="32" name="Picture Placeholder 2"/>
          <p:cNvSpPr>
            <a:spLocks noGrp="1"/>
          </p:cNvSpPr>
          <p:nvPr>
            <p:ph type="pic" sz="quarter" idx="33"/>
          </p:nvPr>
        </p:nvSpPr>
        <p:spPr>
          <a:xfrm>
            <a:off x="4714798" y="4061444"/>
            <a:ext cx="1789929" cy="1768000"/>
          </a:xfrm>
        </p:spPr>
        <p:txBody>
          <a:bodyPr/>
          <a:lstStyle>
            <a:lvl1pPr>
              <a:defRPr>
                <a:solidFill>
                  <a:schemeClr val="tx1"/>
                </a:solidFill>
              </a:defRPr>
            </a:lvl1pPr>
          </a:lstStyle>
          <a:p>
            <a:r>
              <a:rPr lang="en-US" dirty="0"/>
              <a:t>Drag picture to placeholder or click icon to add</a:t>
            </a:r>
          </a:p>
        </p:txBody>
      </p:sp>
      <p:sp>
        <p:nvSpPr>
          <p:cNvPr id="33" name="Picture Placeholder 2"/>
          <p:cNvSpPr>
            <a:spLocks noGrp="1"/>
          </p:cNvSpPr>
          <p:nvPr>
            <p:ph type="pic" sz="quarter" idx="34"/>
          </p:nvPr>
        </p:nvSpPr>
        <p:spPr>
          <a:xfrm>
            <a:off x="6971440" y="4061444"/>
            <a:ext cx="1789929" cy="1768000"/>
          </a:xfrm>
        </p:spPr>
        <p:txBody>
          <a:bodyPr/>
          <a:lstStyle>
            <a:lvl1pPr>
              <a:defRPr>
                <a:solidFill>
                  <a:schemeClr val="tx1"/>
                </a:solidFill>
              </a:defRPr>
            </a:lvl1pPr>
          </a:lstStyle>
          <a:p>
            <a:r>
              <a:rPr lang="en-US" dirty="0"/>
              <a:t>Drag picture to placeholder or click icon to add</a:t>
            </a: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971479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C w/o Subtitle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349146" y="1297283"/>
            <a:ext cx="1789929" cy="1768000"/>
          </a:xfrm>
        </p:spPr>
        <p:txBody>
          <a:bodyPr/>
          <a:lstStyle>
            <a:lvl1pPr>
              <a:defRPr>
                <a:solidFill>
                  <a:schemeClr val="tx1"/>
                </a:solidFill>
              </a:defRPr>
            </a:lvl1pPr>
          </a:lstStyle>
          <a:p>
            <a:r>
              <a:rPr lang="en-US" dirty="0"/>
              <a:t>Drag picture to placeholder or click icon to add</a:t>
            </a:r>
          </a:p>
        </p:txBody>
      </p:sp>
      <p:sp>
        <p:nvSpPr>
          <p:cNvPr id="27" name="Picture Placeholder 2"/>
          <p:cNvSpPr>
            <a:spLocks noGrp="1"/>
          </p:cNvSpPr>
          <p:nvPr>
            <p:ph type="pic" sz="quarter" idx="28"/>
          </p:nvPr>
        </p:nvSpPr>
        <p:spPr>
          <a:xfrm>
            <a:off x="2509045" y="1307954"/>
            <a:ext cx="1789929" cy="1768000"/>
          </a:xfrm>
        </p:spPr>
        <p:txBody>
          <a:bodyPr/>
          <a:lstStyle>
            <a:lvl1pPr>
              <a:defRPr>
                <a:solidFill>
                  <a:schemeClr val="tx1"/>
                </a:solidFill>
              </a:defRPr>
            </a:lvl1pPr>
          </a:lstStyle>
          <a:p>
            <a:r>
              <a:rPr lang="en-US" dirty="0"/>
              <a:t>Drag picture to placeholder or click icon to add</a:t>
            </a:r>
          </a:p>
        </p:txBody>
      </p:sp>
      <p:sp>
        <p:nvSpPr>
          <p:cNvPr id="28" name="Picture Placeholder 2"/>
          <p:cNvSpPr>
            <a:spLocks noGrp="1"/>
          </p:cNvSpPr>
          <p:nvPr>
            <p:ph type="pic" sz="quarter" idx="29"/>
          </p:nvPr>
        </p:nvSpPr>
        <p:spPr>
          <a:xfrm>
            <a:off x="4740258" y="1297283"/>
            <a:ext cx="1789929" cy="1768000"/>
          </a:xfrm>
        </p:spPr>
        <p:txBody>
          <a:bodyPr/>
          <a:lstStyle>
            <a:lvl1pPr>
              <a:defRPr>
                <a:solidFill>
                  <a:schemeClr val="tx1"/>
                </a:solidFill>
              </a:defRPr>
            </a:lvl1pPr>
          </a:lstStyle>
          <a:p>
            <a:r>
              <a:rPr lang="en-US" dirty="0"/>
              <a:t>Drag picture to placeholder or click icon to add</a:t>
            </a:r>
          </a:p>
        </p:txBody>
      </p:sp>
      <p:sp>
        <p:nvSpPr>
          <p:cNvPr id="29" name="Picture Placeholder 2"/>
          <p:cNvSpPr>
            <a:spLocks noGrp="1"/>
          </p:cNvSpPr>
          <p:nvPr>
            <p:ph type="pic" sz="quarter" idx="30"/>
          </p:nvPr>
        </p:nvSpPr>
        <p:spPr>
          <a:xfrm>
            <a:off x="6996900" y="1297283"/>
            <a:ext cx="1789929" cy="1768000"/>
          </a:xfrm>
        </p:spPr>
        <p:txBody>
          <a:bodyPr/>
          <a:lstStyle>
            <a:lvl1pPr>
              <a:defRPr>
                <a:solidFill>
                  <a:schemeClr val="tx1"/>
                </a:solidFill>
              </a:defRPr>
            </a:lvl1pPr>
          </a:lstStyle>
          <a:p>
            <a:r>
              <a:rPr lang="en-US" dirty="0"/>
              <a:t>Drag picture to placeholder or click icon to add</a:t>
            </a:r>
          </a:p>
        </p:txBody>
      </p:sp>
      <p:sp>
        <p:nvSpPr>
          <p:cNvPr id="13" name="Text Placeholder 10"/>
          <p:cNvSpPr>
            <a:spLocks noGrp="1"/>
          </p:cNvSpPr>
          <p:nvPr>
            <p:ph type="body" sz="quarter" idx="13"/>
          </p:nvPr>
        </p:nvSpPr>
        <p:spPr>
          <a:xfrm>
            <a:off x="2495854" y="3158447"/>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4738389" y="3147778"/>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6996900" y="3147778"/>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348707" y="3158447"/>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347245" y="351452"/>
            <a:ext cx="845039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573042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C Right Artwor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Picture Placeholder 2"/>
          <p:cNvSpPr>
            <a:spLocks noGrp="1"/>
          </p:cNvSpPr>
          <p:nvPr>
            <p:ph type="pic" sz="quarter" idx="27"/>
          </p:nvPr>
        </p:nvSpPr>
        <p:spPr>
          <a:xfrm>
            <a:off x="349146" y="2287305"/>
            <a:ext cx="1789929" cy="1768000"/>
          </a:xfrm>
        </p:spPr>
        <p:txBody>
          <a:bodyPr/>
          <a:lstStyle>
            <a:lvl1pPr>
              <a:defRPr>
                <a:solidFill>
                  <a:schemeClr val="tx1"/>
                </a:solidFill>
              </a:defRPr>
            </a:lvl1pPr>
          </a:lstStyle>
          <a:p>
            <a:r>
              <a:rPr lang="en-US" dirty="0"/>
              <a:t>Drag picture to placeholder or click icon to add</a:t>
            </a:r>
          </a:p>
        </p:txBody>
      </p:sp>
      <p:sp>
        <p:nvSpPr>
          <p:cNvPr id="27" name="Picture Placeholder 2"/>
          <p:cNvSpPr>
            <a:spLocks noGrp="1"/>
          </p:cNvSpPr>
          <p:nvPr>
            <p:ph type="pic" sz="quarter" idx="28"/>
          </p:nvPr>
        </p:nvSpPr>
        <p:spPr>
          <a:xfrm>
            <a:off x="2509045" y="2297976"/>
            <a:ext cx="1789929" cy="1768000"/>
          </a:xfrm>
        </p:spPr>
        <p:txBody>
          <a:bodyPr/>
          <a:lstStyle>
            <a:lvl1pPr>
              <a:defRPr>
                <a:solidFill>
                  <a:schemeClr val="tx1"/>
                </a:solidFill>
              </a:defRPr>
            </a:lvl1pPr>
          </a:lstStyle>
          <a:p>
            <a:r>
              <a:rPr lang="en-US" dirty="0"/>
              <a:t>Drag picture to placeholder or click icon to add</a:t>
            </a:r>
          </a:p>
        </p:txBody>
      </p:sp>
      <p:sp>
        <p:nvSpPr>
          <p:cNvPr id="28" name="Picture Placeholder 2"/>
          <p:cNvSpPr>
            <a:spLocks noGrp="1"/>
          </p:cNvSpPr>
          <p:nvPr>
            <p:ph type="pic" sz="quarter" idx="29"/>
          </p:nvPr>
        </p:nvSpPr>
        <p:spPr>
          <a:xfrm>
            <a:off x="4740258" y="2287305"/>
            <a:ext cx="1789929" cy="1768000"/>
          </a:xfrm>
        </p:spPr>
        <p:txBody>
          <a:bodyPr/>
          <a:lstStyle>
            <a:lvl1pPr>
              <a:defRPr>
                <a:solidFill>
                  <a:schemeClr val="tx1"/>
                </a:solidFill>
              </a:defRPr>
            </a:lvl1pPr>
          </a:lstStyle>
          <a:p>
            <a:r>
              <a:rPr lang="en-US" dirty="0"/>
              <a:t>Drag picture to placeholder or click icon to add</a:t>
            </a:r>
          </a:p>
        </p:txBody>
      </p:sp>
      <p:sp>
        <p:nvSpPr>
          <p:cNvPr id="29" name="Picture Placeholder 2"/>
          <p:cNvSpPr>
            <a:spLocks noGrp="1"/>
          </p:cNvSpPr>
          <p:nvPr>
            <p:ph type="pic" sz="quarter" idx="30"/>
          </p:nvPr>
        </p:nvSpPr>
        <p:spPr>
          <a:xfrm>
            <a:off x="6996900" y="2287305"/>
            <a:ext cx="1789929" cy="1768000"/>
          </a:xfrm>
        </p:spPr>
        <p:txBody>
          <a:bodyPr/>
          <a:lstStyle>
            <a:lvl1pPr>
              <a:defRPr>
                <a:solidFill>
                  <a:schemeClr val="tx1"/>
                </a:solidFill>
              </a:defRPr>
            </a:lvl1pPr>
          </a:lstStyle>
          <a:p>
            <a:r>
              <a:rPr lang="en-US" dirty="0"/>
              <a:t>Drag picture to placeholder or click icon to add</a:t>
            </a:r>
          </a:p>
        </p:txBody>
      </p:sp>
      <p:sp>
        <p:nvSpPr>
          <p:cNvPr id="13" name="Text Placeholder 10"/>
          <p:cNvSpPr>
            <a:spLocks noGrp="1"/>
          </p:cNvSpPr>
          <p:nvPr>
            <p:ph type="body" sz="quarter" idx="13"/>
          </p:nvPr>
        </p:nvSpPr>
        <p:spPr>
          <a:xfrm>
            <a:off x="2495854" y="4282939"/>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4738389" y="4272270"/>
            <a:ext cx="179036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6996900" y="4272270"/>
            <a:ext cx="179036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dirty="0">
                <a:sym typeface="Georgia" charset="0"/>
              </a:rPr>
              <a:t>Click to edit Master text styles</a:t>
            </a:r>
          </a:p>
        </p:txBody>
      </p:sp>
      <p:sp>
        <p:nvSpPr>
          <p:cNvPr id="25" name="Text Placeholder 10"/>
          <p:cNvSpPr>
            <a:spLocks noGrp="1"/>
          </p:cNvSpPr>
          <p:nvPr>
            <p:ph type="body" sz="quarter" idx="26"/>
          </p:nvPr>
        </p:nvSpPr>
        <p:spPr>
          <a:xfrm>
            <a:off x="348707" y="4282939"/>
            <a:ext cx="1779561"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347245" y="359466"/>
            <a:ext cx="68324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347246" y="729858"/>
            <a:ext cx="6832488"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Tree>
    <p:extLst>
      <p:ext uri="{BB962C8B-B14F-4D97-AF65-F5344CB8AC3E}">
        <p14:creationId xmlns:p14="http://schemas.microsoft.com/office/powerpoint/2010/main" val="591092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C Left Artwork">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6" name="Picture Placeholder 2"/>
          <p:cNvSpPr>
            <a:spLocks noGrp="1"/>
          </p:cNvSpPr>
          <p:nvPr>
            <p:ph type="pic" sz="quarter" idx="27"/>
          </p:nvPr>
        </p:nvSpPr>
        <p:spPr>
          <a:xfrm>
            <a:off x="3411850" y="1936501"/>
            <a:ext cx="1647396" cy="1768000"/>
          </a:xfrm>
        </p:spPr>
        <p:txBody>
          <a:bodyPr/>
          <a:lstStyle>
            <a:lvl1pPr>
              <a:defRPr>
                <a:solidFill>
                  <a:schemeClr val="tx1"/>
                </a:solidFill>
              </a:defRPr>
            </a:lvl1pPr>
          </a:lstStyle>
          <a:p>
            <a:r>
              <a:rPr lang="en-US" dirty="0"/>
              <a:t>Drag picture to placeholder or click icon to add</a:t>
            </a:r>
          </a:p>
        </p:txBody>
      </p:sp>
      <p:sp>
        <p:nvSpPr>
          <p:cNvPr id="27" name="Picture Placeholder 2"/>
          <p:cNvSpPr>
            <a:spLocks noGrp="1"/>
          </p:cNvSpPr>
          <p:nvPr>
            <p:ph type="pic" sz="quarter" idx="28"/>
          </p:nvPr>
        </p:nvSpPr>
        <p:spPr>
          <a:xfrm>
            <a:off x="5298015" y="1928485"/>
            <a:ext cx="1633436" cy="1768000"/>
          </a:xfrm>
        </p:spPr>
        <p:txBody>
          <a:bodyPr/>
          <a:lstStyle>
            <a:lvl1pPr>
              <a:defRPr>
                <a:solidFill>
                  <a:schemeClr val="tx1"/>
                </a:solidFill>
              </a:defRPr>
            </a:lvl1pPr>
          </a:lstStyle>
          <a:p>
            <a:r>
              <a:rPr lang="en-US" dirty="0"/>
              <a:t>Drag picture to placeholder or click icon to add</a:t>
            </a:r>
          </a:p>
        </p:txBody>
      </p:sp>
      <p:sp>
        <p:nvSpPr>
          <p:cNvPr id="28" name="Picture Placeholder 2"/>
          <p:cNvSpPr>
            <a:spLocks noGrp="1"/>
          </p:cNvSpPr>
          <p:nvPr>
            <p:ph type="pic" sz="quarter" idx="29"/>
          </p:nvPr>
        </p:nvSpPr>
        <p:spPr>
          <a:xfrm>
            <a:off x="7153525" y="1936501"/>
            <a:ext cx="1643669" cy="1768000"/>
          </a:xfrm>
        </p:spPr>
        <p:txBody>
          <a:bodyPr/>
          <a:lstStyle>
            <a:lvl1pPr>
              <a:defRPr>
                <a:solidFill>
                  <a:schemeClr val="tx1"/>
                </a:solidFill>
              </a:defRPr>
            </a:lvl1pPr>
          </a:lstStyle>
          <a:p>
            <a:r>
              <a:rPr lang="en-US" dirty="0"/>
              <a:t>Drag picture to placeholder or click icon to add</a:t>
            </a:r>
          </a:p>
        </p:txBody>
      </p:sp>
      <p:sp>
        <p:nvSpPr>
          <p:cNvPr id="29" name="Picture Placeholder 2"/>
          <p:cNvSpPr>
            <a:spLocks noGrp="1"/>
          </p:cNvSpPr>
          <p:nvPr>
            <p:ph type="pic" sz="quarter" idx="30"/>
          </p:nvPr>
        </p:nvSpPr>
        <p:spPr>
          <a:xfrm>
            <a:off x="1531171" y="1920352"/>
            <a:ext cx="1633436" cy="1768000"/>
          </a:xfrm>
        </p:spPr>
        <p:txBody>
          <a:bodyPr/>
          <a:lstStyle>
            <a:lvl1pPr>
              <a:defRPr>
                <a:solidFill>
                  <a:schemeClr val="tx1"/>
                </a:solidFill>
              </a:defRPr>
            </a:lvl1pPr>
          </a:lstStyle>
          <a:p>
            <a:r>
              <a:rPr lang="en-US" dirty="0"/>
              <a:t>Drag picture to placeholder or click icon to add</a:t>
            </a:r>
          </a:p>
        </p:txBody>
      </p:sp>
      <p:sp>
        <p:nvSpPr>
          <p:cNvPr id="13" name="Text Placeholder 10"/>
          <p:cNvSpPr>
            <a:spLocks noGrp="1"/>
          </p:cNvSpPr>
          <p:nvPr>
            <p:ph type="body" sz="quarter" idx="13"/>
          </p:nvPr>
        </p:nvSpPr>
        <p:spPr>
          <a:xfrm>
            <a:off x="3411849" y="3914641"/>
            <a:ext cx="1647395"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5298015" y="3903970"/>
            <a:ext cx="163343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7153525" y="3903970"/>
            <a:ext cx="164410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1527141" y="3914641"/>
            <a:ext cx="1637463"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4" name="Text Placeholder 18"/>
          <p:cNvSpPr>
            <a:spLocks noGrp="1"/>
          </p:cNvSpPr>
          <p:nvPr>
            <p:ph type="body" sz="quarter" idx="18" hasCustomPrompt="1"/>
          </p:nvPr>
        </p:nvSpPr>
        <p:spPr>
          <a:xfrm>
            <a:off x="1527141" y="351341"/>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0" hasCustomPrompt="1"/>
          </p:nvPr>
        </p:nvSpPr>
        <p:spPr>
          <a:xfrm>
            <a:off x="1527140" y="721733"/>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Tree>
    <p:extLst>
      <p:ext uri="{BB962C8B-B14F-4D97-AF65-F5344CB8AC3E}">
        <p14:creationId xmlns:p14="http://schemas.microsoft.com/office/powerpoint/2010/main" val="232346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347246" y="5656370"/>
            <a:ext cx="8450390"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351452"/>
            <a:ext cx="8439480" cy="5085152"/>
          </a:xfrm>
        </p:spPr>
        <p:txBody>
          <a:bodyPr/>
          <a:lstStyle>
            <a:lvl1pPr>
              <a:defRPr baseline="0"/>
            </a:lvl1pPr>
          </a:lstStyle>
          <a:p>
            <a:pPr lvl="0"/>
            <a:r>
              <a:rPr lang="en-US" dirty="0"/>
              <a:t>Click Icons to </a:t>
            </a:r>
            <a:r>
              <a:rPr lang="en-US"/>
              <a:t>add media</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496846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D Right Artwor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8"/>
          <p:cNvSpPr>
            <a:spLocks noGrp="1"/>
          </p:cNvSpPr>
          <p:nvPr>
            <p:ph type="body" sz="quarter" idx="12" hasCustomPrompt="1"/>
          </p:nvPr>
        </p:nvSpPr>
        <p:spPr>
          <a:xfrm>
            <a:off x="347246" y="5515376"/>
            <a:ext cx="690022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7" name="Content Placeholder 4"/>
          <p:cNvSpPr>
            <a:spLocks noGrp="1"/>
          </p:cNvSpPr>
          <p:nvPr>
            <p:ph sz="quarter" idx="22" hasCustomPrompt="1"/>
          </p:nvPr>
        </p:nvSpPr>
        <p:spPr>
          <a:xfrm>
            <a:off x="347245" y="362532"/>
            <a:ext cx="6569194" cy="5013507"/>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37878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Dar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0"/>
          <p:cNvSpPr>
            <a:spLocks noGrp="1"/>
          </p:cNvSpPr>
          <p:nvPr>
            <p:ph type="body" sz="quarter" idx="11" hasCustomPrompt="1"/>
          </p:nvPr>
        </p:nvSpPr>
        <p:spPr>
          <a:xfrm>
            <a:off x="365840" y="3219813"/>
            <a:ext cx="8406498" cy="406190"/>
          </a:xfrm>
          <a:prstGeom prst="rect">
            <a:avLst/>
          </a:prstGeom>
        </p:spPr>
        <p:txBody>
          <a:bodyPr vert="horz" lIns="0" tIns="0" rIns="0" bIns="0">
            <a:normAutofit/>
          </a:bodyPr>
          <a:lstStyle>
            <a:lvl1pPr marL="0" indent="0">
              <a:buNone/>
              <a:defRPr sz="2400" b="1" i="0" kern="0" cap="none" spc="0" baseline="0">
                <a:solidFill>
                  <a:schemeClr val="bg1"/>
                </a:solidFill>
                <a:latin typeface="Arial" charset="0"/>
                <a:ea typeface="Arial" charset="0"/>
                <a:cs typeface="Arial" charset="0"/>
              </a:defRPr>
            </a:lvl1pPr>
          </a:lstStyle>
          <a:p>
            <a:pPr lvl="0"/>
            <a:r>
              <a:rPr lang="en-US" dirty="0"/>
              <a:t>PROJECT TITLE GOES HERE</a:t>
            </a:r>
          </a:p>
        </p:txBody>
      </p:sp>
      <p:sp>
        <p:nvSpPr>
          <p:cNvPr id="9" name="Text Placeholder 10"/>
          <p:cNvSpPr>
            <a:spLocks noGrp="1"/>
          </p:cNvSpPr>
          <p:nvPr>
            <p:ph type="body" sz="quarter" idx="18" hasCustomPrompt="1"/>
          </p:nvPr>
        </p:nvSpPr>
        <p:spPr>
          <a:xfrm>
            <a:off x="365840" y="3635127"/>
            <a:ext cx="8406498" cy="285795"/>
          </a:xfrm>
          <a:prstGeom prst="rect">
            <a:avLst/>
          </a:prstGeom>
        </p:spPr>
        <p:txBody>
          <a:bodyPr vert="horz" lIns="0" tIns="0" rIns="0" bIns="0">
            <a:normAutofit/>
          </a:bodyPr>
          <a:lstStyle>
            <a:lvl1pPr marL="0" indent="0">
              <a:buNone/>
              <a:defRPr sz="1800" b="0" i="0" kern="0" cap="none" spc="0" baseline="0">
                <a:solidFill>
                  <a:schemeClr val="bg1"/>
                </a:solidFill>
                <a:latin typeface="Arial" charset="0"/>
                <a:ea typeface="Arial" charset="0"/>
                <a:cs typeface="Arial" charset="0"/>
              </a:defRPr>
            </a:lvl1pPr>
          </a:lstStyle>
          <a:p>
            <a:pPr lvl="0"/>
            <a:r>
              <a:rPr lang="en-US" dirty="0"/>
              <a:t>PROJECT SUBTITLE GOES HERE</a:t>
            </a:r>
          </a:p>
        </p:txBody>
      </p:sp>
      <p:sp>
        <p:nvSpPr>
          <p:cNvPr id="3" name="Picture Placeholder 2"/>
          <p:cNvSpPr>
            <a:spLocks noGrp="1"/>
          </p:cNvSpPr>
          <p:nvPr>
            <p:ph type="pic" sz="quarter" idx="19" hasCustomPrompt="1"/>
          </p:nvPr>
        </p:nvSpPr>
        <p:spPr>
          <a:xfrm>
            <a:off x="365840" y="2488718"/>
            <a:ext cx="2377359" cy="630751"/>
          </a:xfrm>
        </p:spPr>
        <p:txBody>
          <a:bodyPr/>
          <a:lstStyle>
            <a:lvl1pPr marL="0" indent="0">
              <a:buNone/>
              <a:defRPr baseline="0">
                <a:solidFill>
                  <a:schemeClr val="bg1"/>
                </a:solidFill>
              </a:defRPr>
            </a:lvl1pPr>
          </a:lstStyle>
          <a:p>
            <a:r>
              <a:rPr lang="en-US" dirty="0"/>
              <a:t>Client Logo</a:t>
            </a:r>
          </a:p>
        </p:txBody>
      </p:sp>
      <p:sp>
        <p:nvSpPr>
          <p:cNvPr id="13" name="Text Placeholder 10"/>
          <p:cNvSpPr>
            <a:spLocks noGrp="1"/>
          </p:cNvSpPr>
          <p:nvPr>
            <p:ph type="body" sz="quarter" idx="21" hasCustomPrompt="1"/>
          </p:nvPr>
        </p:nvSpPr>
        <p:spPr>
          <a:xfrm>
            <a:off x="371659" y="4655538"/>
            <a:ext cx="840068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371659" y="4908831"/>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371659" y="5346036"/>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a:t>Email</a:t>
            </a:r>
            <a:endParaRPr lang="en-US" dirty="0"/>
          </a:p>
        </p:txBody>
      </p:sp>
      <p:cxnSp>
        <p:nvCxnSpPr>
          <p:cNvPr id="19" name="Straight Connector 18"/>
          <p:cNvCxnSpPr/>
          <p:nvPr/>
        </p:nvCxnSpPr>
        <p:spPr>
          <a:xfrm>
            <a:off x="371658" y="5240020"/>
            <a:ext cx="575749" cy="0"/>
          </a:xfrm>
          <a:prstGeom prst="line">
            <a:avLst/>
          </a:prstGeom>
          <a:ln>
            <a:solidFill>
              <a:srgbClr val="6FBE4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10"/>
          <p:cNvSpPr>
            <a:spLocks noGrp="1"/>
          </p:cNvSpPr>
          <p:nvPr>
            <p:ph type="body" sz="quarter" idx="24" hasCustomPrompt="1"/>
          </p:nvPr>
        </p:nvSpPr>
        <p:spPr>
          <a:xfrm>
            <a:off x="371658" y="5593322"/>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371658" y="5805815"/>
            <a:ext cx="8400680"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Website</a:t>
            </a:r>
          </a:p>
        </p:txBody>
      </p:sp>
      <p:sp>
        <p:nvSpPr>
          <p:cNvPr id="20" name="Slide Number Placeholder 4"/>
          <p:cNvSpPr>
            <a:spLocks noGrp="1"/>
          </p:cNvSpPr>
          <p:nvPr>
            <p:ph type="sldNum" sz="quarter" idx="4"/>
          </p:nvPr>
        </p:nvSpPr>
        <p:spPr>
          <a:xfrm>
            <a:off x="347245" y="6473188"/>
            <a:ext cx="8450390" cy="216435"/>
          </a:xfrm>
          <a:prstGeom prst="rect">
            <a:avLst/>
          </a:prstGeom>
        </p:spPr>
        <p:txBody>
          <a:bodyPr vert="horz" lIns="0" tIns="0" rIns="0" bIns="0" rtlCol="0" anchor="b" anchorCtr="0"/>
          <a:lstStyle>
            <a:lvl1pPr algn="l">
              <a:defRPr sz="1000" spc="0">
                <a:solidFill>
                  <a:schemeClr val="bg1"/>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7" name="Picture 16"/>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21375620">
            <a:off x="3418562" y="-6522183"/>
            <a:ext cx="9453528" cy="1006449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120" y="789376"/>
            <a:ext cx="1797228" cy="563132"/>
          </a:xfrm>
          <a:prstGeom prst="rect">
            <a:avLst/>
          </a:prstGeom>
        </p:spPr>
      </p:pic>
      <p:sp>
        <p:nvSpPr>
          <p:cNvPr id="22" name="Text Placeholder 10"/>
          <p:cNvSpPr>
            <a:spLocks noGrp="1"/>
          </p:cNvSpPr>
          <p:nvPr>
            <p:ph type="body" sz="quarter" idx="26" hasCustomPrompt="1"/>
          </p:nvPr>
        </p:nvSpPr>
        <p:spPr>
          <a:xfrm>
            <a:off x="365840" y="3918514"/>
            <a:ext cx="8406498" cy="28579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DATE GOES HERE</a:t>
            </a:r>
          </a:p>
        </p:txBody>
      </p:sp>
    </p:spTree>
    <p:extLst>
      <p:ext uri="{BB962C8B-B14F-4D97-AF65-F5344CB8AC3E}">
        <p14:creationId xmlns:p14="http://schemas.microsoft.com/office/powerpoint/2010/main" val="147109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4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D Left Artwor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8"/>
          <p:cNvSpPr>
            <a:spLocks noGrp="1"/>
          </p:cNvSpPr>
          <p:nvPr>
            <p:ph type="body" sz="quarter" idx="12" hasCustomPrompt="1"/>
          </p:nvPr>
        </p:nvSpPr>
        <p:spPr>
          <a:xfrm>
            <a:off x="1527140" y="5515376"/>
            <a:ext cx="727049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7"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1527140" y="362532"/>
            <a:ext cx="7259585" cy="497504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030602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Text Placeholder 18"/>
          <p:cNvSpPr>
            <a:spLocks noGrp="1"/>
          </p:cNvSpPr>
          <p:nvPr>
            <p:ph type="body" sz="quarter" idx="20" hasCustomPrompt="1"/>
          </p:nvPr>
        </p:nvSpPr>
        <p:spPr>
          <a:xfrm>
            <a:off x="347246" y="729087"/>
            <a:ext cx="8450390"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913160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
        <p:nvSpPr>
          <p:cNvPr id="15" name="Text Placeholder 18"/>
          <p:cNvSpPr>
            <a:spLocks noGrp="1"/>
          </p:cNvSpPr>
          <p:nvPr>
            <p:ph type="body" sz="quarter" idx="18" hasCustomPrompt="1"/>
          </p:nvPr>
        </p:nvSpPr>
        <p:spPr>
          <a:xfrm>
            <a:off x="347245" y="351452"/>
            <a:ext cx="843951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336335" y="826264"/>
            <a:ext cx="8450390" cy="305709"/>
          </a:xfrm>
          <a:prstGeom prst="rect">
            <a:avLst/>
          </a:prstGeom>
          <a:solidFill>
            <a:schemeClr val="tx2"/>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spTree>
    <p:extLst>
      <p:ext uri="{BB962C8B-B14F-4D97-AF65-F5344CB8AC3E}">
        <p14:creationId xmlns:p14="http://schemas.microsoft.com/office/powerpoint/2010/main" val="1636125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E w/o Subtitle Color Bar">
    <p:spTree>
      <p:nvGrpSpPr>
        <p:cNvPr id="1" name=""/>
        <p:cNvGrpSpPr/>
        <p:nvPr/>
      </p:nvGrpSpPr>
      <p:grpSpPr>
        <a:xfrm>
          <a:off x="0" y="0"/>
          <a:ext cx="0" cy="0"/>
          <a:chOff x="0" y="0"/>
          <a:chExt cx="0" cy="0"/>
        </a:xfrm>
      </p:grpSpPr>
      <p:sp>
        <p:nvSpPr>
          <p:cNvPr id="10" name="Text Placeholder 18"/>
          <p:cNvSpPr>
            <a:spLocks noGrp="1"/>
          </p:cNvSpPr>
          <p:nvPr>
            <p:ph type="body" sz="quarter" idx="18" hasCustomPrompt="1"/>
          </p:nvPr>
        </p:nvSpPr>
        <p:spPr>
          <a:xfrm>
            <a:off x="347245" y="358695"/>
            <a:ext cx="845039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7" name="Content Placeholder 4"/>
          <p:cNvSpPr>
            <a:spLocks noGrp="1"/>
          </p:cNvSpPr>
          <p:nvPr>
            <p:ph sz="quarter" idx="22" hasCustomPrompt="1"/>
          </p:nvPr>
        </p:nvSpPr>
        <p:spPr>
          <a:xfrm>
            <a:off x="347245" y="1334971"/>
            <a:ext cx="8450390" cy="4689475"/>
          </a:xfrm>
        </p:spPr>
        <p:txBody>
          <a:bodyPr/>
          <a:lstStyle>
            <a:lvl1pPr>
              <a:defRPr baseline="0"/>
            </a:lvl1pPr>
          </a:lstStyle>
          <a:p>
            <a:pPr lvl="0"/>
            <a:r>
              <a:rPr lang="en-US" dirty="0"/>
              <a:t>Click Icons to </a:t>
            </a:r>
            <a:r>
              <a:rPr lang="en-US"/>
              <a:t>add media</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47647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E Right Artwor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 Placeholder 18"/>
          <p:cNvSpPr>
            <a:spLocks noGrp="1"/>
          </p:cNvSpPr>
          <p:nvPr>
            <p:ph type="body" sz="quarter" idx="18" hasCustomPrompt="1"/>
          </p:nvPr>
        </p:nvSpPr>
        <p:spPr>
          <a:xfrm>
            <a:off x="347245" y="351452"/>
            <a:ext cx="6840956"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Text Placeholder 18"/>
          <p:cNvSpPr>
            <a:spLocks noGrp="1"/>
          </p:cNvSpPr>
          <p:nvPr>
            <p:ph type="body" sz="quarter" idx="20" hasCustomPrompt="1"/>
          </p:nvPr>
        </p:nvSpPr>
        <p:spPr>
          <a:xfrm>
            <a:off x="347246" y="721844"/>
            <a:ext cx="684095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7" name="Content Placeholder 4"/>
          <p:cNvSpPr>
            <a:spLocks noGrp="1"/>
          </p:cNvSpPr>
          <p:nvPr>
            <p:ph sz="quarter" idx="22" hasCustomPrompt="1"/>
          </p:nvPr>
        </p:nvSpPr>
        <p:spPr>
          <a:xfrm>
            <a:off x="347244" y="1336552"/>
            <a:ext cx="6840957"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2042031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E Lef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ext Placeholder 18"/>
          <p:cNvSpPr>
            <a:spLocks noGrp="1"/>
          </p:cNvSpPr>
          <p:nvPr>
            <p:ph type="body" sz="quarter" idx="18" hasCustomPrompt="1"/>
          </p:nvPr>
        </p:nvSpPr>
        <p:spPr>
          <a:xfrm>
            <a:off x="1527141" y="351452"/>
            <a:ext cx="727049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1527140" y="721844"/>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9" name="Content Placeholder 4"/>
          <p:cNvSpPr>
            <a:spLocks noGrp="1"/>
          </p:cNvSpPr>
          <p:nvPr>
            <p:ph sz="quarter" idx="22" hasCustomPrompt="1"/>
          </p:nvPr>
        </p:nvSpPr>
        <p:spPr>
          <a:xfrm>
            <a:off x="1527140" y="1336552"/>
            <a:ext cx="7259585" cy="468789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486232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F Color Bar">
    <p:spTree>
      <p:nvGrpSpPr>
        <p:cNvPr id="1" name=""/>
        <p:cNvGrpSpPr/>
        <p:nvPr/>
      </p:nvGrpSpPr>
      <p:grpSpPr>
        <a:xfrm>
          <a:off x="0" y="0"/>
          <a:ext cx="0" cy="0"/>
          <a:chOff x="0" y="0"/>
          <a:chExt cx="0" cy="0"/>
        </a:xfrm>
      </p:grpSpPr>
      <p:sp>
        <p:nvSpPr>
          <p:cNvPr id="14" name="Text Placeholder 18"/>
          <p:cNvSpPr>
            <a:spLocks noGrp="1"/>
          </p:cNvSpPr>
          <p:nvPr>
            <p:ph type="body" sz="quarter" idx="12" hasCustomPrompt="1"/>
          </p:nvPr>
        </p:nvSpPr>
        <p:spPr>
          <a:xfrm>
            <a:off x="347246" y="351452"/>
            <a:ext cx="8450390" cy="627667"/>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8" name="Content Placeholder 4"/>
          <p:cNvSpPr>
            <a:spLocks noGrp="1"/>
          </p:cNvSpPr>
          <p:nvPr>
            <p:ph sz="quarter" idx="22" hasCustomPrompt="1"/>
          </p:nvPr>
        </p:nvSpPr>
        <p:spPr>
          <a:xfrm>
            <a:off x="347245" y="1304144"/>
            <a:ext cx="4114024" cy="4720302"/>
          </a:xfrm>
        </p:spPr>
        <p:txBody>
          <a:bodyPr/>
          <a:lstStyle>
            <a:lvl1pPr>
              <a:defRPr baseline="0"/>
            </a:lvl1pPr>
          </a:lstStyle>
          <a:p>
            <a:pPr lvl="0"/>
            <a:r>
              <a:rPr lang="en-US" dirty="0"/>
              <a:t>Click Icons to </a:t>
            </a:r>
            <a:r>
              <a:rPr lang="en-US"/>
              <a:t>add media</a:t>
            </a:r>
            <a:endParaRPr lang="en-US" dirty="0"/>
          </a:p>
        </p:txBody>
      </p:sp>
      <p:sp>
        <p:nvSpPr>
          <p:cNvPr id="11" name="Content Placeholder 4"/>
          <p:cNvSpPr>
            <a:spLocks noGrp="1"/>
          </p:cNvSpPr>
          <p:nvPr>
            <p:ph sz="quarter" idx="23" hasCustomPrompt="1"/>
          </p:nvPr>
        </p:nvSpPr>
        <p:spPr>
          <a:xfrm>
            <a:off x="4672701" y="1304144"/>
            <a:ext cx="4114024" cy="4720302"/>
          </a:xfrm>
        </p:spPr>
        <p:txBody>
          <a:bodyPr/>
          <a:lstStyle>
            <a:lvl1pPr>
              <a:defRPr baseline="0"/>
            </a:lvl1pPr>
          </a:lstStyle>
          <a:p>
            <a:pPr lvl="0"/>
            <a:r>
              <a:rPr lang="en-US" dirty="0"/>
              <a:t>Click Icons to </a:t>
            </a:r>
            <a:r>
              <a:rPr lang="en-US"/>
              <a:t>add media</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473831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F Righ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4"/>
          <p:cNvSpPr>
            <a:spLocks noGrp="1"/>
          </p:cNvSpPr>
          <p:nvPr>
            <p:ph sz="quarter" idx="29" hasCustomPrompt="1"/>
          </p:nvPr>
        </p:nvSpPr>
        <p:spPr>
          <a:xfrm>
            <a:off x="3953933" y="893774"/>
            <a:ext cx="3378088" cy="5122739"/>
          </a:xfrm>
        </p:spPr>
        <p:txBody>
          <a:bodyPr/>
          <a:lstStyle>
            <a:lvl1pPr>
              <a:defRPr baseline="0"/>
            </a:lvl1pPr>
          </a:lstStyle>
          <a:p>
            <a:pPr lvl="0"/>
            <a:r>
              <a:rPr lang="en-US" dirty="0"/>
              <a:t>Click Icons to </a:t>
            </a:r>
            <a:r>
              <a:rPr lang="en-US"/>
              <a:t>add media</a:t>
            </a:r>
            <a:endParaRPr lang="en-US" dirty="0"/>
          </a:p>
        </p:txBody>
      </p:sp>
      <p:sp>
        <p:nvSpPr>
          <p:cNvPr id="14" name="Text Placeholder 18"/>
          <p:cNvSpPr>
            <a:spLocks noGrp="1"/>
          </p:cNvSpPr>
          <p:nvPr>
            <p:ph type="body" sz="quarter" idx="12" hasCustomPrompt="1"/>
          </p:nvPr>
        </p:nvSpPr>
        <p:spPr>
          <a:xfrm>
            <a:off x="347245" y="362532"/>
            <a:ext cx="6934087"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1" name="Content Placeholder 4"/>
          <p:cNvSpPr>
            <a:spLocks noGrp="1"/>
          </p:cNvSpPr>
          <p:nvPr>
            <p:ph sz="quarter" idx="22" hasCustomPrompt="1"/>
          </p:nvPr>
        </p:nvSpPr>
        <p:spPr>
          <a:xfrm>
            <a:off x="347245" y="893774"/>
            <a:ext cx="3378088" cy="5122739"/>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85466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F Left Art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 Placeholder 18"/>
          <p:cNvSpPr>
            <a:spLocks noGrp="1"/>
          </p:cNvSpPr>
          <p:nvPr>
            <p:ph type="body" sz="quarter" idx="12" hasCustomPrompt="1"/>
          </p:nvPr>
        </p:nvSpPr>
        <p:spPr>
          <a:xfrm>
            <a:off x="1527140" y="347915"/>
            <a:ext cx="7270495"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9" name="Content Placeholder 4"/>
          <p:cNvSpPr>
            <a:spLocks noGrp="1"/>
          </p:cNvSpPr>
          <p:nvPr>
            <p:ph sz="quarter" idx="22" hasCustomPrompt="1"/>
          </p:nvPr>
        </p:nvSpPr>
        <p:spPr>
          <a:xfrm>
            <a:off x="1527140" y="873149"/>
            <a:ext cx="3557565" cy="5143364"/>
          </a:xfrm>
        </p:spPr>
        <p:txBody>
          <a:bodyPr/>
          <a:lstStyle>
            <a:lvl1pPr>
              <a:defRPr baseline="0"/>
            </a:lvl1pPr>
          </a:lstStyle>
          <a:p>
            <a:pPr lvl="0"/>
            <a:r>
              <a:rPr lang="en-US" dirty="0"/>
              <a:t>Click Icons to add media</a:t>
            </a:r>
          </a:p>
        </p:txBody>
      </p:sp>
      <p:sp>
        <p:nvSpPr>
          <p:cNvPr id="10" name="Content Placeholder 4"/>
          <p:cNvSpPr>
            <a:spLocks noGrp="1"/>
          </p:cNvSpPr>
          <p:nvPr>
            <p:ph sz="quarter" idx="28" hasCustomPrompt="1"/>
          </p:nvPr>
        </p:nvSpPr>
        <p:spPr>
          <a:xfrm>
            <a:off x="5240070" y="873149"/>
            <a:ext cx="3557565" cy="5143364"/>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909501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G Color Bar">
    <p:spTree>
      <p:nvGrpSpPr>
        <p:cNvPr id="1" name=""/>
        <p:cNvGrpSpPr/>
        <p:nvPr/>
      </p:nvGrpSpPr>
      <p:grpSpPr>
        <a:xfrm>
          <a:off x="0" y="0"/>
          <a:ext cx="0" cy="0"/>
          <a:chOff x="0" y="0"/>
          <a:chExt cx="0" cy="0"/>
        </a:xfrm>
      </p:grpSpPr>
      <p:sp>
        <p:nvSpPr>
          <p:cNvPr id="12" name="Content Placeholder 4"/>
          <p:cNvSpPr>
            <a:spLocks noGrp="1"/>
          </p:cNvSpPr>
          <p:nvPr>
            <p:ph sz="quarter" idx="22" hasCustomPrompt="1"/>
          </p:nvPr>
        </p:nvSpPr>
        <p:spPr>
          <a:xfrm>
            <a:off x="347246" y="1298272"/>
            <a:ext cx="4114024" cy="4259847"/>
          </a:xfrm>
        </p:spPr>
        <p:txBody>
          <a:bodyPr/>
          <a:lstStyle>
            <a:lvl1pPr>
              <a:defRPr baseline="0"/>
            </a:lvl1pPr>
          </a:lstStyle>
          <a:p>
            <a:pPr lvl="0"/>
            <a:r>
              <a:rPr lang="en-US" dirty="0"/>
              <a:t>Click Icons to </a:t>
            </a:r>
            <a:r>
              <a:rPr lang="en-US"/>
              <a:t>add media</a:t>
            </a:r>
            <a:endParaRPr lang="en-US" dirty="0"/>
          </a:p>
        </p:txBody>
      </p:sp>
      <p:sp>
        <p:nvSpPr>
          <p:cNvPr id="17" name="Text Placeholder 18"/>
          <p:cNvSpPr>
            <a:spLocks noGrp="1"/>
          </p:cNvSpPr>
          <p:nvPr>
            <p:ph type="body" sz="quarter" idx="12" hasCustomPrompt="1"/>
          </p:nvPr>
        </p:nvSpPr>
        <p:spPr>
          <a:xfrm>
            <a:off x="347245" y="5694500"/>
            <a:ext cx="408200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4738764" y="5694500"/>
            <a:ext cx="405887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3" name="Text Placeholder 18"/>
          <p:cNvSpPr>
            <a:spLocks noGrp="1"/>
          </p:cNvSpPr>
          <p:nvPr>
            <p:ph type="body" sz="quarter" idx="18" hasCustomPrompt="1"/>
          </p:nvPr>
        </p:nvSpPr>
        <p:spPr>
          <a:xfrm>
            <a:off x="347245" y="351452"/>
            <a:ext cx="810301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9" hasCustomPrompt="1"/>
          </p:nvPr>
        </p:nvSpPr>
        <p:spPr>
          <a:xfrm>
            <a:off x="347246" y="721844"/>
            <a:ext cx="8092344"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21" name="Content Placeholder 4"/>
          <p:cNvSpPr>
            <a:spLocks noGrp="1"/>
          </p:cNvSpPr>
          <p:nvPr>
            <p:ph sz="quarter" idx="30" hasCustomPrompt="1"/>
          </p:nvPr>
        </p:nvSpPr>
        <p:spPr>
          <a:xfrm>
            <a:off x="4738764" y="1298271"/>
            <a:ext cx="4047961" cy="4259847"/>
          </a:xfrm>
        </p:spPr>
        <p:txBody>
          <a:bodyPr/>
          <a:lstStyle>
            <a:lvl1pPr>
              <a:defRPr baseline="0"/>
            </a:lvl1pPr>
          </a:lstStyle>
          <a:p>
            <a:pPr lvl="0"/>
            <a:r>
              <a:rPr lang="en-US" dirty="0"/>
              <a:t>Click Icons to </a:t>
            </a:r>
            <a:r>
              <a:rPr lang="en-US"/>
              <a:t>add media</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32765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1452"/>
            <a:ext cx="637802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347247" y="1304145"/>
            <a:ext cx="616112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spTree>
    <p:extLst>
      <p:ext uri="{BB962C8B-B14F-4D97-AF65-F5344CB8AC3E}">
        <p14:creationId xmlns:p14="http://schemas.microsoft.com/office/powerpoint/2010/main" val="6999494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G w/o Subtitle Color Bar">
    <p:spTree>
      <p:nvGrpSpPr>
        <p:cNvPr id="1" name=""/>
        <p:cNvGrpSpPr/>
        <p:nvPr/>
      </p:nvGrpSpPr>
      <p:grpSpPr>
        <a:xfrm>
          <a:off x="0" y="0"/>
          <a:ext cx="0" cy="0"/>
          <a:chOff x="0" y="0"/>
          <a:chExt cx="0" cy="0"/>
        </a:xfrm>
      </p:grpSpPr>
      <p:sp>
        <p:nvSpPr>
          <p:cNvPr id="17" name="Text Placeholder 18"/>
          <p:cNvSpPr>
            <a:spLocks noGrp="1"/>
          </p:cNvSpPr>
          <p:nvPr>
            <p:ph type="body" sz="quarter" idx="12" hasCustomPrompt="1"/>
          </p:nvPr>
        </p:nvSpPr>
        <p:spPr>
          <a:xfrm>
            <a:off x="347245" y="5694500"/>
            <a:ext cx="4082006"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4738764" y="5694500"/>
            <a:ext cx="405887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3" name="Text Placeholder 18"/>
          <p:cNvSpPr>
            <a:spLocks noGrp="1"/>
          </p:cNvSpPr>
          <p:nvPr>
            <p:ph type="body" sz="quarter" idx="18" hasCustomPrompt="1"/>
          </p:nvPr>
        </p:nvSpPr>
        <p:spPr>
          <a:xfrm>
            <a:off x="347245" y="351452"/>
            <a:ext cx="810301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1"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
        <p:nvSpPr>
          <p:cNvPr id="10" name="Content Placeholder 4"/>
          <p:cNvSpPr>
            <a:spLocks noGrp="1"/>
          </p:cNvSpPr>
          <p:nvPr>
            <p:ph sz="quarter" idx="22" hasCustomPrompt="1"/>
          </p:nvPr>
        </p:nvSpPr>
        <p:spPr>
          <a:xfrm>
            <a:off x="347246" y="1298272"/>
            <a:ext cx="4082006" cy="4259847"/>
          </a:xfrm>
        </p:spPr>
        <p:txBody>
          <a:bodyPr/>
          <a:lstStyle>
            <a:lvl1pPr>
              <a:defRPr baseline="0"/>
            </a:lvl1pPr>
          </a:lstStyle>
          <a:p>
            <a:pPr lvl="0"/>
            <a:r>
              <a:rPr lang="en-US" dirty="0"/>
              <a:t>Click Icons to </a:t>
            </a:r>
            <a:r>
              <a:rPr lang="en-US"/>
              <a:t>add media</a:t>
            </a:r>
            <a:endParaRPr lang="en-US" dirty="0"/>
          </a:p>
        </p:txBody>
      </p:sp>
      <p:sp>
        <p:nvSpPr>
          <p:cNvPr id="14" name="Content Placeholder 4"/>
          <p:cNvSpPr>
            <a:spLocks noGrp="1"/>
          </p:cNvSpPr>
          <p:nvPr>
            <p:ph sz="quarter" idx="23" hasCustomPrompt="1"/>
          </p:nvPr>
        </p:nvSpPr>
        <p:spPr>
          <a:xfrm>
            <a:off x="4738764" y="1298272"/>
            <a:ext cx="4082006" cy="4259847"/>
          </a:xfrm>
        </p:spPr>
        <p:txBody>
          <a:bodyPr/>
          <a:lstStyle>
            <a:lvl1pPr>
              <a:defRPr baseline="0"/>
            </a:lvl1pPr>
          </a:lstStyle>
          <a:p>
            <a:pPr lvl="0"/>
            <a:r>
              <a:rPr lang="en-US" dirty="0"/>
              <a:t>Click Icons to </a:t>
            </a:r>
            <a:r>
              <a:rPr lang="en-US"/>
              <a:t>add media</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027130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G Right Artwo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Text Placeholder 18"/>
          <p:cNvSpPr>
            <a:spLocks noGrp="1"/>
          </p:cNvSpPr>
          <p:nvPr>
            <p:ph type="body" sz="quarter" idx="12" hasCustomPrompt="1"/>
          </p:nvPr>
        </p:nvSpPr>
        <p:spPr>
          <a:xfrm>
            <a:off x="347245" y="5694500"/>
            <a:ext cx="3420358"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3898232" y="5694500"/>
            <a:ext cx="3340768"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3" name="Text Placeholder 18"/>
          <p:cNvSpPr>
            <a:spLocks noGrp="1"/>
          </p:cNvSpPr>
          <p:nvPr>
            <p:ph type="body" sz="quarter" idx="18" hasCustomPrompt="1"/>
          </p:nvPr>
        </p:nvSpPr>
        <p:spPr>
          <a:xfrm>
            <a:off x="347245" y="346652"/>
            <a:ext cx="689175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5" name="Text Placeholder 18"/>
          <p:cNvSpPr>
            <a:spLocks noGrp="1"/>
          </p:cNvSpPr>
          <p:nvPr>
            <p:ph type="body" sz="quarter" idx="29" hasCustomPrompt="1"/>
          </p:nvPr>
        </p:nvSpPr>
        <p:spPr>
          <a:xfrm>
            <a:off x="347246" y="717044"/>
            <a:ext cx="688267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0" name="Content Placeholder 4"/>
          <p:cNvSpPr>
            <a:spLocks noGrp="1"/>
          </p:cNvSpPr>
          <p:nvPr>
            <p:ph sz="quarter" idx="22" hasCustomPrompt="1"/>
          </p:nvPr>
        </p:nvSpPr>
        <p:spPr>
          <a:xfrm>
            <a:off x="346149" y="1336552"/>
            <a:ext cx="3421454" cy="4221567"/>
          </a:xfrm>
        </p:spPr>
        <p:txBody>
          <a:bodyPr/>
          <a:lstStyle>
            <a:lvl1pPr>
              <a:defRPr baseline="0"/>
            </a:lvl1pPr>
          </a:lstStyle>
          <a:p>
            <a:pPr lvl="0"/>
            <a:r>
              <a:rPr lang="en-US" dirty="0"/>
              <a:t>Click Icons to </a:t>
            </a:r>
            <a:r>
              <a:rPr lang="en-US"/>
              <a:t>add media</a:t>
            </a:r>
            <a:endParaRPr lang="en-US" dirty="0"/>
          </a:p>
        </p:txBody>
      </p:sp>
      <p:sp>
        <p:nvSpPr>
          <p:cNvPr id="12" name="Content Placeholder 4"/>
          <p:cNvSpPr>
            <a:spLocks noGrp="1"/>
          </p:cNvSpPr>
          <p:nvPr>
            <p:ph sz="quarter" idx="30" hasCustomPrompt="1"/>
          </p:nvPr>
        </p:nvSpPr>
        <p:spPr>
          <a:xfrm>
            <a:off x="3898232" y="1336552"/>
            <a:ext cx="3340768" cy="4221567"/>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742320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G Left Artwor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Content Placeholder 4"/>
          <p:cNvSpPr>
            <a:spLocks noGrp="1"/>
          </p:cNvSpPr>
          <p:nvPr>
            <p:ph sz="quarter" idx="22" hasCustomPrompt="1"/>
          </p:nvPr>
        </p:nvSpPr>
        <p:spPr>
          <a:xfrm>
            <a:off x="1527139" y="1336553"/>
            <a:ext cx="3545643" cy="4166782"/>
          </a:xfrm>
        </p:spPr>
        <p:txBody>
          <a:bodyPr/>
          <a:lstStyle>
            <a:lvl1pPr>
              <a:defRPr baseline="0"/>
            </a:lvl1pPr>
          </a:lstStyle>
          <a:p>
            <a:pPr lvl="0"/>
            <a:r>
              <a:rPr lang="en-US" dirty="0"/>
              <a:t>Click Icons to add media</a:t>
            </a:r>
          </a:p>
        </p:txBody>
      </p:sp>
      <p:sp>
        <p:nvSpPr>
          <p:cNvPr id="17" name="Text Placeholder 18"/>
          <p:cNvSpPr>
            <a:spLocks noGrp="1"/>
          </p:cNvSpPr>
          <p:nvPr>
            <p:ph type="body" sz="quarter" idx="12" hasCustomPrompt="1"/>
          </p:nvPr>
        </p:nvSpPr>
        <p:spPr>
          <a:xfrm>
            <a:off x="1527140" y="5694500"/>
            <a:ext cx="3545642"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8" name="Text Placeholder 18"/>
          <p:cNvSpPr>
            <a:spLocks noGrp="1"/>
          </p:cNvSpPr>
          <p:nvPr>
            <p:ph type="body" sz="quarter" idx="20" hasCustomPrompt="1"/>
          </p:nvPr>
        </p:nvSpPr>
        <p:spPr>
          <a:xfrm>
            <a:off x="5266267" y="5694500"/>
            <a:ext cx="3531367" cy="305772"/>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10" name="Text Placeholder 18"/>
          <p:cNvSpPr>
            <a:spLocks noGrp="1"/>
          </p:cNvSpPr>
          <p:nvPr>
            <p:ph type="body" sz="quarter" idx="18" hasCustomPrompt="1"/>
          </p:nvPr>
        </p:nvSpPr>
        <p:spPr>
          <a:xfrm>
            <a:off x="1527141" y="359466"/>
            <a:ext cx="7270495"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Page Title Goes Here</a:t>
            </a:r>
          </a:p>
        </p:txBody>
      </p:sp>
      <p:sp>
        <p:nvSpPr>
          <p:cNvPr id="14" name="Text Placeholder 18"/>
          <p:cNvSpPr>
            <a:spLocks noGrp="1"/>
          </p:cNvSpPr>
          <p:nvPr>
            <p:ph type="body" sz="quarter" idx="21" hasCustomPrompt="1"/>
          </p:nvPr>
        </p:nvSpPr>
        <p:spPr>
          <a:xfrm>
            <a:off x="1527140" y="729858"/>
            <a:ext cx="727049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3"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9" name="Content Placeholder 4"/>
          <p:cNvSpPr>
            <a:spLocks noGrp="1"/>
          </p:cNvSpPr>
          <p:nvPr>
            <p:ph sz="quarter" idx="23" hasCustomPrompt="1"/>
          </p:nvPr>
        </p:nvSpPr>
        <p:spPr>
          <a:xfrm>
            <a:off x="5266267" y="1336553"/>
            <a:ext cx="3545643" cy="4166782"/>
          </a:xfrm>
        </p:spPr>
        <p:txBody>
          <a:bodyPr/>
          <a:lstStyle>
            <a:lvl1pPr>
              <a:defRPr baseline="0"/>
            </a:lvl1pPr>
          </a:lstStyle>
          <a:p>
            <a:pPr lvl="0"/>
            <a:r>
              <a:rPr lang="en-US" dirty="0"/>
              <a:t>Click Icons to </a:t>
            </a:r>
            <a:r>
              <a:rPr lang="en-US"/>
              <a:t>add media</a:t>
            </a:r>
            <a:endParaRPr lang="en-US" dirty="0"/>
          </a:p>
        </p:txBody>
      </p:sp>
    </p:spTree>
    <p:extLst>
      <p:ext uri="{BB962C8B-B14F-4D97-AF65-F5344CB8AC3E}">
        <p14:creationId xmlns:p14="http://schemas.microsoft.com/office/powerpoint/2010/main" val="1445129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1520353" y="1302967"/>
            <a:ext cx="7277283"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1" name="Text Placeholder 18"/>
          <p:cNvSpPr>
            <a:spLocks noGrp="1"/>
          </p:cNvSpPr>
          <p:nvPr>
            <p:ph type="body" sz="quarter" idx="18" hasCustomPrompt="1"/>
          </p:nvPr>
        </p:nvSpPr>
        <p:spPr>
          <a:xfrm>
            <a:off x="366388" y="357610"/>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366388" y="728002"/>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Commentary on goal and protocols.</a:t>
            </a:r>
          </a:p>
        </p:txBody>
      </p:sp>
      <p:sp>
        <p:nvSpPr>
          <p:cNvPr id="15" name="Text Placeholder 2"/>
          <p:cNvSpPr>
            <a:spLocks noGrp="1"/>
          </p:cNvSpPr>
          <p:nvPr>
            <p:ph type="body" sz="quarter" idx="22" hasCustomPrompt="1"/>
          </p:nvPr>
        </p:nvSpPr>
        <p:spPr>
          <a:xfrm>
            <a:off x="1520353" y="2445432"/>
            <a:ext cx="7277283" cy="822800"/>
          </a:xfrm>
        </p:spPr>
        <p:txBody>
          <a:bodyPr anchor="t" anchorCtr="0"/>
          <a:lstStyle>
            <a:lvl1pPr marL="0" indent="0">
              <a:buNone/>
              <a:defRPr>
                <a:solidFill>
                  <a:schemeClr val="tx1"/>
                </a:solidFill>
              </a:defRPr>
            </a:lvl1pPr>
          </a:lstStyle>
          <a:p>
            <a:pPr lvl="0"/>
            <a:r>
              <a:rPr lang="en-US" dirty="0"/>
              <a:t>Second point here.</a:t>
            </a:r>
          </a:p>
          <a:p>
            <a:pPr lvl="0"/>
            <a:endParaRPr lang="en-US" dirty="0"/>
          </a:p>
        </p:txBody>
      </p:sp>
      <p:sp>
        <p:nvSpPr>
          <p:cNvPr id="22" name="Text Placeholder 2"/>
          <p:cNvSpPr>
            <a:spLocks noGrp="1"/>
          </p:cNvSpPr>
          <p:nvPr>
            <p:ph type="body" sz="quarter" idx="23" hasCustomPrompt="1"/>
          </p:nvPr>
        </p:nvSpPr>
        <p:spPr>
          <a:xfrm>
            <a:off x="1520352" y="3562019"/>
            <a:ext cx="7277283" cy="822799"/>
          </a:xfrm>
        </p:spPr>
        <p:txBody>
          <a:bodyPr anchor="t" anchorCtr="0"/>
          <a:lstStyle>
            <a:lvl1pPr marL="0" indent="0">
              <a:buNone/>
              <a:defRPr>
                <a:solidFill>
                  <a:schemeClr val="tx1"/>
                </a:solidFill>
              </a:defRPr>
            </a:lvl1pPr>
          </a:lstStyle>
          <a:p>
            <a:pPr lvl="0"/>
            <a:r>
              <a:rPr lang="en-US" dirty="0"/>
              <a:t>Third point here.</a:t>
            </a:r>
          </a:p>
          <a:p>
            <a:pPr lvl="0"/>
            <a:endParaRPr lang="en-US" dirty="0"/>
          </a:p>
          <a:p>
            <a:pPr lvl="0"/>
            <a:endParaRPr lang="en-US" dirty="0"/>
          </a:p>
        </p:txBody>
      </p:sp>
      <p:sp>
        <p:nvSpPr>
          <p:cNvPr id="23" name="Text Placeholder 2"/>
          <p:cNvSpPr>
            <a:spLocks noGrp="1"/>
          </p:cNvSpPr>
          <p:nvPr>
            <p:ph type="body" sz="quarter" idx="24" hasCustomPrompt="1"/>
          </p:nvPr>
        </p:nvSpPr>
        <p:spPr>
          <a:xfrm>
            <a:off x="1539496" y="4704484"/>
            <a:ext cx="7277283" cy="822799"/>
          </a:xfrm>
        </p:spPr>
        <p:txBody>
          <a:bodyPr anchor="t" anchorCtr="0"/>
          <a:lstStyle>
            <a:lvl1pPr marL="0" indent="0">
              <a:buNone/>
              <a:defRPr>
                <a:solidFill>
                  <a:schemeClr val="tx1"/>
                </a:solidFill>
              </a:defRPr>
            </a:lvl1pPr>
          </a:lstStyle>
          <a:p>
            <a:pPr lvl="0"/>
            <a:r>
              <a:rPr lang="en-US" dirty="0"/>
              <a:t>Fourth point here.</a:t>
            </a:r>
          </a:p>
          <a:p>
            <a:pPr lvl="0"/>
            <a:endParaRPr lang="en-US" dirty="0"/>
          </a:p>
          <a:p>
            <a:pPr lvl="0"/>
            <a:endParaRPr lang="en-US" dirty="0"/>
          </a:p>
        </p:txBody>
      </p:sp>
      <p:sp>
        <p:nvSpPr>
          <p:cNvPr id="18"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212731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02" y="1054241"/>
            <a:ext cx="1363578" cy="1369053"/>
          </a:xfrm>
          <a:prstGeom prst="rect">
            <a:avLst/>
          </a:prstGeom>
          <a:noFill/>
        </p:spPr>
      </p:pic>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583" y="2274853"/>
            <a:ext cx="1422616" cy="1428329"/>
          </a:xfrm>
          <a:prstGeom prst="rect">
            <a:avLst/>
          </a:prstGeom>
          <a:noFill/>
        </p:spPr>
      </p:pic>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95361" y="4775352"/>
            <a:ext cx="1407060" cy="1412711"/>
          </a:xfrm>
          <a:prstGeom prst="rect">
            <a:avLst/>
          </a:prstGeom>
          <a:noFill/>
        </p:spPr>
      </p:pic>
      <p:sp>
        <p:nvSpPr>
          <p:cNvPr id="11" name="Text Placeholder 18"/>
          <p:cNvSpPr>
            <a:spLocks noGrp="1"/>
          </p:cNvSpPr>
          <p:nvPr>
            <p:ph type="body" sz="quarter" idx="18" hasCustomPrompt="1"/>
          </p:nvPr>
        </p:nvSpPr>
        <p:spPr>
          <a:xfrm>
            <a:off x="347245" y="356391"/>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Methodology Template</a:t>
            </a:r>
          </a:p>
        </p:txBody>
      </p:sp>
      <p:sp>
        <p:nvSpPr>
          <p:cNvPr id="10" name="Text Placeholder 2"/>
          <p:cNvSpPr>
            <a:spLocks noGrp="1"/>
          </p:cNvSpPr>
          <p:nvPr>
            <p:ph type="body" sz="quarter" idx="23" hasCustomPrompt="1"/>
          </p:nvPr>
        </p:nvSpPr>
        <p:spPr>
          <a:xfrm>
            <a:off x="1520353" y="1232491"/>
            <a:ext cx="7277283" cy="822798"/>
          </a:xfrm>
        </p:spPr>
        <p:txBody>
          <a:bodyPr anchor="t" anchorCtr="0"/>
          <a:lstStyle>
            <a:lvl1pPr marL="0" indent="0">
              <a:buNone/>
              <a:defRPr>
                <a:solidFill>
                  <a:schemeClr val="tx1"/>
                </a:solidFill>
              </a:defRPr>
            </a:lvl1pPr>
          </a:lstStyle>
          <a:p>
            <a:pPr lvl="0"/>
            <a:r>
              <a:rPr lang="en-US" dirty="0" err="1"/>
              <a:t>PowerSuite</a:t>
            </a:r>
            <a:endParaRPr lang="en-US" dirty="0"/>
          </a:p>
          <a:p>
            <a:pPr lvl="0"/>
            <a:r>
              <a:rPr lang="en-US" dirty="0"/>
              <a:t>We conducted research using our proprietary tool, </a:t>
            </a:r>
            <a:r>
              <a:rPr lang="en-US" dirty="0" err="1"/>
              <a:t>PowerSuite</a:t>
            </a:r>
            <a:r>
              <a:rPr lang="en-US" dirty="0"/>
              <a:t> to provide XYZ results...</a:t>
            </a:r>
          </a:p>
        </p:txBody>
      </p:sp>
      <p:sp>
        <p:nvSpPr>
          <p:cNvPr id="16" name="Text Placeholder 2"/>
          <p:cNvSpPr>
            <a:spLocks noGrp="1"/>
          </p:cNvSpPr>
          <p:nvPr>
            <p:ph type="body" sz="quarter" idx="24" hasCustomPrompt="1"/>
          </p:nvPr>
        </p:nvSpPr>
        <p:spPr>
          <a:xfrm>
            <a:off x="1520353" y="2523295"/>
            <a:ext cx="7277283" cy="822798"/>
          </a:xfrm>
        </p:spPr>
        <p:txBody>
          <a:bodyPr anchor="t" anchorCtr="0"/>
          <a:lstStyle>
            <a:lvl1pPr marL="0" indent="0">
              <a:buNone/>
              <a:defRPr>
                <a:solidFill>
                  <a:schemeClr val="tx1"/>
                </a:solidFill>
              </a:defRPr>
            </a:lvl1pPr>
          </a:lstStyle>
          <a:p>
            <a:pPr lvl="0"/>
            <a:r>
              <a:rPr lang="en-US" dirty="0"/>
              <a:t>Employee research</a:t>
            </a:r>
          </a:p>
          <a:p>
            <a:pPr lvl="0"/>
            <a:r>
              <a:rPr lang="en-US" dirty="0"/>
              <a:t>We conducted employee research…</a:t>
            </a:r>
          </a:p>
          <a:p>
            <a:pPr lvl="0"/>
            <a:endParaRPr lang="en-US" dirty="0"/>
          </a:p>
        </p:txBody>
      </p:sp>
      <p:sp>
        <p:nvSpPr>
          <p:cNvPr id="23" name="Text Placeholder 2"/>
          <p:cNvSpPr>
            <a:spLocks noGrp="1"/>
          </p:cNvSpPr>
          <p:nvPr>
            <p:ph type="body" sz="quarter" idx="25" hasCustomPrompt="1"/>
          </p:nvPr>
        </p:nvSpPr>
        <p:spPr>
          <a:xfrm>
            <a:off x="1520352" y="3814099"/>
            <a:ext cx="7277283" cy="822798"/>
          </a:xfrm>
        </p:spPr>
        <p:txBody>
          <a:bodyPr anchor="t" anchorCtr="0"/>
          <a:lstStyle>
            <a:lvl1pPr marL="0" indent="0">
              <a:buNone/>
              <a:defRPr baseline="0">
                <a:solidFill>
                  <a:schemeClr val="tx1"/>
                </a:solidFill>
              </a:defRPr>
            </a:lvl1pPr>
          </a:lstStyle>
          <a:p>
            <a:pPr lvl="0"/>
            <a:r>
              <a:rPr lang="en-US" dirty="0"/>
              <a:t>Stakeholder Relationships</a:t>
            </a:r>
          </a:p>
          <a:p>
            <a:pPr lvl="0"/>
            <a:r>
              <a:rPr lang="en-US" dirty="0"/>
              <a:t>We conducted stakeholder relationship analytics…</a:t>
            </a:r>
          </a:p>
        </p:txBody>
      </p:sp>
      <p:sp>
        <p:nvSpPr>
          <p:cNvPr id="24" name="Text Placeholder 2"/>
          <p:cNvSpPr>
            <a:spLocks noGrp="1"/>
          </p:cNvSpPr>
          <p:nvPr>
            <p:ph type="body" sz="quarter" idx="26" hasCustomPrompt="1"/>
          </p:nvPr>
        </p:nvSpPr>
        <p:spPr>
          <a:xfrm>
            <a:off x="1509442" y="5104902"/>
            <a:ext cx="7277283" cy="822798"/>
          </a:xfrm>
        </p:spPr>
        <p:txBody>
          <a:bodyPr anchor="t" anchorCtr="0"/>
          <a:lstStyle>
            <a:lvl1pPr marL="0" indent="0">
              <a:buNone/>
              <a:defRPr baseline="0">
                <a:solidFill>
                  <a:schemeClr val="tx1"/>
                </a:solidFill>
              </a:defRPr>
            </a:lvl1pPr>
          </a:lstStyle>
          <a:p>
            <a:pPr lvl="0"/>
            <a:r>
              <a:rPr lang="en-US" dirty="0"/>
              <a:t>Branding &amp; Communications</a:t>
            </a:r>
          </a:p>
          <a:p>
            <a:pPr lvl="0"/>
            <a:r>
              <a:rPr lang="en-US" dirty="0"/>
              <a:t>We determined branding &amp; communications strategies…</a:t>
            </a:r>
          </a:p>
          <a:p>
            <a:pPr lvl="0"/>
            <a:endParaRPr lang="en-US" dirty="0"/>
          </a:p>
          <a:p>
            <a:pPr lvl="0"/>
            <a:endParaRPr lang="en-US" dirty="0"/>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pic>
        <p:nvPicPr>
          <p:cNvPr id="17" name="Picture 2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117102" y="3554741"/>
            <a:ext cx="1363578" cy="1369053"/>
          </a:xfrm>
          <a:prstGeom prst="rect">
            <a:avLst/>
          </a:prstGeom>
          <a:noFill/>
        </p:spPr>
      </p:pic>
    </p:spTree>
    <p:extLst>
      <p:ext uri="{BB962C8B-B14F-4D97-AF65-F5344CB8AC3E}">
        <p14:creationId xmlns:p14="http://schemas.microsoft.com/office/powerpoint/2010/main" val="1858211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319530" y="5119710"/>
            <a:ext cx="822798"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 Placeholder 18"/>
          <p:cNvSpPr>
            <a:spLocks noGrp="1"/>
          </p:cNvSpPr>
          <p:nvPr>
            <p:ph type="body" sz="quarter" idx="28" hasCustomPrompt="1"/>
          </p:nvPr>
        </p:nvSpPr>
        <p:spPr>
          <a:xfrm>
            <a:off x="319531" y="5119709"/>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4</a:t>
            </a:r>
          </a:p>
        </p:txBody>
      </p:sp>
      <p:sp>
        <p:nvSpPr>
          <p:cNvPr id="35" name="Oval 34"/>
          <p:cNvSpPr/>
          <p:nvPr/>
        </p:nvSpPr>
        <p:spPr>
          <a:xfrm>
            <a:off x="319529" y="3849474"/>
            <a:ext cx="822798"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 Placeholder 18"/>
          <p:cNvSpPr>
            <a:spLocks noGrp="1"/>
          </p:cNvSpPr>
          <p:nvPr>
            <p:ph type="body" sz="quarter" idx="27" hasCustomPrompt="1"/>
          </p:nvPr>
        </p:nvSpPr>
        <p:spPr>
          <a:xfrm>
            <a:off x="319530" y="3849473"/>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3</a:t>
            </a:r>
          </a:p>
        </p:txBody>
      </p:sp>
      <p:sp>
        <p:nvSpPr>
          <p:cNvPr id="33" name="Oval 32"/>
          <p:cNvSpPr/>
          <p:nvPr/>
        </p:nvSpPr>
        <p:spPr>
          <a:xfrm>
            <a:off x="319530" y="2594189"/>
            <a:ext cx="822798"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 Placeholder 18"/>
          <p:cNvSpPr>
            <a:spLocks noGrp="1"/>
          </p:cNvSpPr>
          <p:nvPr>
            <p:ph type="body" sz="quarter" idx="26" hasCustomPrompt="1"/>
          </p:nvPr>
        </p:nvSpPr>
        <p:spPr>
          <a:xfrm>
            <a:off x="319531" y="2594188"/>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2</a:t>
            </a:r>
          </a:p>
        </p:txBody>
      </p:sp>
      <p:sp>
        <p:nvSpPr>
          <p:cNvPr id="2" name="Oval 1"/>
          <p:cNvSpPr/>
          <p:nvPr/>
        </p:nvSpPr>
        <p:spPr>
          <a:xfrm>
            <a:off x="319529" y="1304145"/>
            <a:ext cx="822798" cy="822798"/>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8"/>
          <p:cNvSpPr>
            <a:spLocks noGrp="1"/>
          </p:cNvSpPr>
          <p:nvPr>
            <p:ph type="body" sz="quarter" idx="18" hasCustomPrompt="1"/>
          </p:nvPr>
        </p:nvSpPr>
        <p:spPr>
          <a:xfrm>
            <a:off x="347245" y="351452"/>
            <a:ext cx="6756288"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Key </a:t>
            </a:r>
            <a:r>
              <a:rPr lang="en-US" dirty="0" err="1"/>
              <a:t>Learnings</a:t>
            </a:r>
            <a:endParaRPr lang="en-US" dirty="0"/>
          </a:p>
        </p:txBody>
      </p:sp>
      <p:sp>
        <p:nvSpPr>
          <p:cNvPr id="13" name="Text Placeholder 2"/>
          <p:cNvSpPr>
            <a:spLocks noGrp="1"/>
          </p:cNvSpPr>
          <p:nvPr>
            <p:ph type="body" sz="quarter" idx="20" hasCustomPrompt="1"/>
          </p:nvPr>
        </p:nvSpPr>
        <p:spPr>
          <a:xfrm>
            <a:off x="1520353" y="1323953"/>
            <a:ext cx="7277283"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7" name="Text Placeholder 2"/>
          <p:cNvSpPr>
            <a:spLocks noGrp="1"/>
          </p:cNvSpPr>
          <p:nvPr>
            <p:ph type="body" sz="quarter" idx="22" hasCustomPrompt="1"/>
          </p:nvPr>
        </p:nvSpPr>
        <p:spPr>
          <a:xfrm>
            <a:off x="1520352" y="2589205"/>
            <a:ext cx="7277283"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4" name="Text Placeholder 2"/>
          <p:cNvSpPr>
            <a:spLocks noGrp="1"/>
          </p:cNvSpPr>
          <p:nvPr>
            <p:ph type="body" sz="quarter" idx="23" hasCustomPrompt="1"/>
          </p:nvPr>
        </p:nvSpPr>
        <p:spPr>
          <a:xfrm>
            <a:off x="1520351" y="3854457"/>
            <a:ext cx="7277283"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5" name="Text Placeholder 2"/>
          <p:cNvSpPr>
            <a:spLocks noGrp="1"/>
          </p:cNvSpPr>
          <p:nvPr>
            <p:ph type="body" sz="quarter" idx="24" hasCustomPrompt="1"/>
          </p:nvPr>
        </p:nvSpPr>
        <p:spPr>
          <a:xfrm>
            <a:off x="1520351" y="5119710"/>
            <a:ext cx="7277283"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6" name="Text Placeholder 18"/>
          <p:cNvSpPr>
            <a:spLocks noGrp="1"/>
          </p:cNvSpPr>
          <p:nvPr>
            <p:ph type="body" sz="quarter" idx="25" hasCustomPrompt="1"/>
          </p:nvPr>
        </p:nvSpPr>
        <p:spPr>
          <a:xfrm>
            <a:off x="319530" y="1304144"/>
            <a:ext cx="822798"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a:t>1</a:t>
            </a:r>
            <a:endParaRPr lang="en-US" dirty="0"/>
          </a:p>
        </p:txBody>
      </p:sp>
      <p:sp>
        <p:nvSpPr>
          <p:cNvPr id="20"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82536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3457"/>
            <a:ext cx="6378020"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347247" y="1304145"/>
            <a:ext cx="6289528" cy="4690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347245" y="723849"/>
            <a:ext cx="6386236"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spTree>
    <p:extLst>
      <p:ext uri="{BB962C8B-B14F-4D97-AF65-F5344CB8AC3E}">
        <p14:creationId xmlns:p14="http://schemas.microsoft.com/office/powerpoint/2010/main" val="202893712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797" t="763" r="1"/>
          <a:stretch/>
        </p:blipFill>
        <p:spPr>
          <a:xfrm>
            <a:off x="-12390" y="342"/>
            <a:ext cx="9154510" cy="6868511"/>
          </a:xfrm>
          <a:prstGeom prst="rect">
            <a:avLst/>
          </a:prstGeom>
        </p:spPr>
      </p:pic>
      <p:sp>
        <p:nvSpPr>
          <p:cNvPr id="7" name="Text Placeholder 10"/>
          <p:cNvSpPr>
            <a:spLocks noGrp="1"/>
          </p:cNvSpPr>
          <p:nvPr>
            <p:ph type="body" sz="quarter" idx="21" hasCustomPrompt="1"/>
          </p:nvPr>
        </p:nvSpPr>
        <p:spPr>
          <a:xfrm>
            <a:off x="36584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5291239" y="3319395"/>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365840" y="3655848"/>
            <a:ext cx="4173604"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11" name="Text Placeholder 10"/>
          <p:cNvSpPr>
            <a:spLocks noGrp="1"/>
          </p:cNvSpPr>
          <p:nvPr>
            <p:ph type="body" sz="quarter" idx="24" hasCustomPrompt="1"/>
          </p:nvPr>
        </p:nvSpPr>
        <p:spPr>
          <a:xfrm>
            <a:off x="4629849" y="3655848"/>
            <a:ext cx="414248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2823410" y="3319395"/>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36584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2823410" y="4203028"/>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5291239" y="4203028"/>
            <a:ext cx="3481099"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358291" y="4533084"/>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4629849" y="4533084"/>
            <a:ext cx="4142489"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9" name="Text Placeholder 10"/>
          <p:cNvSpPr>
            <a:spLocks noGrp="1"/>
          </p:cNvSpPr>
          <p:nvPr>
            <p:ph type="body" sz="quarter" idx="32" hasCustomPrompt="1"/>
          </p:nvPr>
        </p:nvSpPr>
        <p:spPr>
          <a:xfrm>
            <a:off x="37920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2836778" y="5078993"/>
            <a:ext cx="2371540" cy="215683"/>
          </a:xfrm>
          <a:prstGeom prst="rect">
            <a:avLst/>
          </a:prstGeom>
        </p:spPr>
        <p:txBody>
          <a:bodyPr vert="horz" lIns="0" tIns="0" rIns="0" bIns="0">
            <a:normAutofit/>
          </a:bodyPr>
          <a:lstStyle>
            <a:lvl1pPr marL="0" indent="0">
              <a:buNone/>
              <a:defRPr sz="1600" b="1" i="0" kern="0" cap="none" spc="0" baseline="0">
                <a:solidFill>
                  <a:schemeClr val="bg1"/>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5304607" y="5078993"/>
            <a:ext cx="3467731"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371659" y="5414988"/>
            <a:ext cx="4179423" cy="21201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4635201" y="5414988"/>
            <a:ext cx="4137137" cy="215387"/>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347245" y="2353836"/>
            <a:ext cx="8393718" cy="406190"/>
          </a:xfrm>
          <a:prstGeom prst="rect">
            <a:avLst/>
          </a:prstGeom>
        </p:spPr>
        <p:txBody>
          <a:bodyPr vert="horz" lIns="0" tIns="0" rIns="0" bIns="0">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Thank you!</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1029" y="6390315"/>
            <a:ext cx="2453370" cy="198573"/>
          </a:xfrm>
          <a:prstGeom prst="rect">
            <a:avLst/>
          </a:prstGeom>
        </p:spPr>
      </p:pic>
    </p:spTree>
    <p:extLst>
      <p:ext uri="{BB962C8B-B14F-4D97-AF65-F5344CB8AC3E}">
        <p14:creationId xmlns:p14="http://schemas.microsoft.com/office/powerpoint/2010/main" val="1369044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olutions Color Bar">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1569" y="2675908"/>
            <a:ext cx="1610630" cy="1617098"/>
          </a:xfrm>
          <a:prstGeom prst="rect">
            <a:avLst/>
          </a:prstGeom>
          <a:noFill/>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7017" y="2675908"/>
            <a:ext cx="1610630" cy="1617098"/>
          </a:xfrm>
          <a:prstGeom prst="rect">
            <a:avLst/>
          </a:prstGeom>
          <a:noFill/>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121" y="2675908"/>
            <a:ext cx="1610630" cy="1617098"/>
          </a:xfrm>
          <a:prstGeom prst="rect">
            <a:avLst/>
          </a:prstGeom>
          <a:noFill/>
        </p:spPr>
      </p:pic>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2464" y="2675908"/>
            <a:ext cx="1610630" cy="1617098"/>
          </a:xfrm>
          <a:prstGeom prst="rect">
            <a:avLst/>
          </a:prstGeom>
          <a:noFill/>
        </p:spPr>
      </p:pic>
      <p:sp>
        <p:nvSpPr>
          <p:cNvPr id="11" name="Text Placeholder 18"/>
          <p:cNvSpPr>
            <a:spLocks noGrp="1"/>
          </p:cNvSpPr>
          <p:nvPr>
            <p:ph type="body" sz="quarter" idx="18" hasCustomPrompt="1"/>
          </p:nvPr>
        </p:nvSpPr>
        <p:spPr>
          <a:xfrm>
            <a:off x="347245" y="355779"/>
            <a:ext cx="6756288"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Solutions </a:t>
            </a:r>
          </a:p>
        </p:txBody>
      </p:sp>
      <p:sp>
        <p:nvSpPr>
          <p:cNvPr id="13" name="Text Placeholder 18"/>
          <p:cNvSpPr>
            <a:spLocks noGrp="1"/>
          </p:cNvSpPr>
          <p:nvPr>
            <p:ph type="body" sz="quarter" idx="21" hasCustomPrompt="1"/>
          </p:nvPr>
        </p:nvSpPr>
        <p:spPr>
          <a:xfrm>
            <a:off x="347245" y="726171"/>
            <a:ext cx="67562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Solutions Subtitle</a:t>
            </a:r>
          </a:p>
        </p:txBody>
      </p:sp>
      <p:sp>
        <p:nvSpPr>
          <p:cNvPr id="19" name="TextBox 18"/>
          <p:cNvSpPr txBox="1"/>
          <p:nvPr/>
        </p:nvSpPr>
        <p:spPr>
          <a:xfrm>
            <a:off x="679332" y="2393931"/>
            <a:ext cx="1444544" cy="406265"/>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Market Environment</a:t>
            </a:r>
            <a:endParaRPr lang="en-US" sz="1200" b="0" i="0" spc="0" dirty="0">
              <a:solidFill>
                <a:schemeClr val="tx1"/>
              </a:solidFill>
              <a:latin typeface="Arial" charset="0"/>
              <a:ea typeface="Arial" charset="0"/>
              <a:cs typeface="Arial" charset="0"/>
            </a:endParaRPr>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0944" y="4318496"/>
            <a:ext cx="1610630" cy="1617098"/>
          </a:xfrm>
          <a:prstGeom prst="rect">
            <a:avLst/>
          </a:prstGeom>
          <a:noFill/>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3306" y="1074160"/>
            <a:ext cx="1610630" cy="1617098"/>
          </a:xfrm>
          <a:prstGeom prst="rect">
            <a:avLst/>
          </a:prstGeom>
          <a:noFill/>
        </p:spPr>
      </p:pic>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52464" y="1074160"/>
            <a:ext cx="1610630" cy="1617098"/>
          </a:xfrm>
          <a:prstGeom prst="rect">
            <a:avLst/>
          </a:prstGeom>
          <a:noFill/>
        </p:spPr>
      </p:pic>
      <p:pic>
        <p:nvPicPr>
          <p:cNvPr id="28" name="Picture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53620" y="4318496"/>
            <a:ext cx="1610630" cy="1617098"/>
          </a:xfrm>
          <a:prstGeom prst="rect">
            <a:avLst/>
          </a:prstGeom>
          <a:noFill/>
        </p:spPr>
      </p:pic>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5173" y="1074160"/>
            <a:ext cx="1608978" cy="1615440"/>
          </a:xfrm>
          <a:prstGeom prst="rect">
            <a:avLst/>
          </a:prstGeom>
          <a:noFill/>
          <a:ln>
            <a:noFill/>
          </a:ln>
        </p:spPr>
      </p:pic>
      <p:pic>
        <p:nvPicPr>
          <p:cNvPr id="30" name="Picture 2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14148" y="1074160"/>
            <a:ext cx="1610630" cy="1617098"/>
          </a:xfrm>
          <a:prstGeom prst="rect">
            <a:avLst/>
          </a:prstGeom>
          <a:noFill/>
        </p:spPr>
      </p:pic>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27261" y="4318496"/>
            <a:ext cx="1610630" cy="1617098"/>
          </a:xfrm>
          <a:prstGeom prst="rect">
            <a:avLst/>
          </a:prstGeom>
          <a:noFill/>
        </p:spPr>
      </p:pic>
      <p:sp>
        <p:nvSpPr>
          <p:cNvPr id="35" name="TextBox 34"/>
          <p:cNvSpPr txBox="1"/>
          <p:nvPr/>
        </p:nvSpPr>
        <p:spPr>
          <a:xfrm>
            <a:off x="2783648" y="2403164"/>
            <a:ext cx="1455675" cy="203133"/>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Mobile</a:t>
            </a:r>
            <a:endParaRPr lang="en-US" sz="1200" b="0" i="0" spc="0" dirty="0">
              <a:solidFill>
                <a:schemeClr val="tx1"/>
              </a:solidFill>
              <a:latin typeface="Arial" charset="0"/>
              <a:ea typeface="Arial" charset="0"/>
              <a:cs typeface="Arial" charset="0"/>
            </a:endParaRPr>
          </a:p>
        </p:txBody>
      </p:sp>
      <p:sp>
        <p:nvSpPr>
          <p:cNvPr id="36" name="TextBox 35"/>
          <p:cNvSpPr txBox="1"/>
          <p:nvPr/>
        </p:nvSpPr>
        <p:spPr>
          <a:xfrm>
            <a:off x="4906517" y="2393931"/>
            <a:ext cx="1464209" cy="406265"/>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New Generation Deliverables</a:t>
            </a:r>
            <a:endParaRPr lang="en-US" sz="1200" b="0" i="0" spc="0" dirty="0">
              <a:solidFill>
                <a:schemeClr val="tx1"/>
              </a:solidFill>
              <a:latin typeface="Arial" charset="0"/>
              <a:ea typeface="Arial" charset="0"/>
              <a:cs typeface="Arial" charset="0"/>
            </a:endParaRPr>
          </a:p>
        </p:txBody>
      </p:sp>
      <p:sp>
        <p:nvSpPr>
          <p:cNvPr id="37" name="TextBox 36"/>
          <p:cNvSpPr txBox="1"/>
          <p:nvPr/>
        </p:nvSpPr>
        <p:spPr>
          <a:xfrm>
            <a:off x="7021964" y="2393931"/>
            <a:ext cx="1467920" cy="406265"/>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New Product Development</a:t>
            </a:r>
          </a:p>
        </p:txBody>
      </p:sp>
      <p:sp>
        <p:nvSpPr>
          <p:cNvPr id="38" name="TextBox 37"/>
          <p:cNvSpPr txBox="1"/>
          <p:nvPr/>
        </p:nvSpPr>
        <p:spPr>
          <a:xfrm>
            <a:off x="668201" y="4050685"/>
            <a:ext cx="1471654" cy="406265"/>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Online Communities</a:t>
            </a:r>
            <a:endParaRPr lang="en-US" sz="1200" b="0" i="0" spc="0" dirty="0">
              <a:solidFill>
                <a:schemeClr val="tx1"/>
              </a:solidFill>
              <a:latin typeface="Arial" charset="0"/>
              <a:ea typeface="Arial" charset="0"/>
              <a:cs typeface="Arial" charset="0"/>
            </a:endParaRPr>
          </a:p>
        </p:txBody>
      </p:sp>
      <p:sp>
        <p:nvSpPr>
          <p:cNvPr id="39" name="TextBox 38"/>
          <p:cNvSpPr txBox="1"/>
          <p:nvPr/>
        </p:nvSpPr>
        <p:spPr>
          <a:xfrm>
            <a:off x="2783648" y="4059918"/>
            <a:ext cx="1484084" cy="203133"/>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Quantitative</a:t>
            </a:r>
            <a:endParaRPr lang="en-US" sz="1200" b="0" i="0" spc="0" dirty="0">
              <a:solidFill>
                <a:schemeClr val="tx1"/>
              </a:solidFill>
              <a:latin typeface="Arial" charset="0"/>
              <a:ea typeface="Arial" charset="0"/>
              <a:cs typeface="Arial" charset="0"/>
            </a:endParaRPr>
          </a:p>
        </p:txBody>
      </p:sp>
      <p:sp>
        <p:nvSpPr>
          <p:cNvPr id="40" name="TextBox 39"/>
          <p:cNvSpPr txBox="1"/>
          <p:nvPr/>
        </p:nvSpPr>
        <p:spPr>
          <a:xfrm>
            <a:off x="4902783" y="4050685"/>
            <a:ext cx="1480396" cy="406265"/>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Stakeholder</a:t>
            </a:r>
            <a:r>
              <a:rPr lang="en-US" sz="1200" b="1" i="0" spc="0" baseline="0" dirty="0">
                <a:solidFill>
                  <a:srgbClr val="6FBE4A"/>
                </a:solidFill>
                <a:latin typeface="Arial" charset="0"/>
                <a:ea typeface="Arial" charset="0"/>
                <a:cs typeface="Arial" charset="0"/>
              </a:rPr>
              <a:t> Relations</a:t>
            </a:r>
            <a:endParaRPr lang="en-US" sz="1200" b="0" i="0" spc="0" dirty="0">
              <a:solidFill>
                <a:schemeClr val="tx1"/>
              </a:solidFill>
              <a:latin typeface="Arial" charset="0"/>
              <a:ea typeface="Arial" charset="0"/>
              <a:cs typeface="Arial" charset="0"/>
            </a:endParaRPr>
          </a:p>
        </p:txBody>
      </p:sp>
      <p:sp>
        <p:nvSpPr>
          <p:cNvPr id="41" name="TextBox 40"/>
          <p:cNvSpPr txBox="1"/>
          <p:nvPr/>
        </p:nvSpPr>
        <p:spPr>
          <a:xfrm>
            <a:off x="7034417" y="4050685"/>
            <a:ext cx="1455468" cy="406265"/>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Brands</a:t>
            </a:r>
            <a:r>
              <a:rPr lang="en-US" sz="1200" b="1" i="0" spc="0" baseline="0" dirty="0">
                <a:solidFill>
                  <a:srgbClr val="6FBE4A"/>
                </a:solidFill>
                <a:latin typeface="Arial" charset="0"/>
                <a:ea typeface="Arial" charset="0"/>
                <a:cs typeface="Arial" charset="0"/>
              </a:rPr>
              <a:t> &amp; Communication</a:t>
            </a:r>
            <a:endParaRPr lang="en-US" sz="1200" b="1" i="0" spc="0" dirty="0">
              <a:solidFill>
                <a:srgbClr val="6FBE4A"/>
              </a:solidFill>
              <a:latin typeface="Arial" charset="0"/>
              <a:ea typeface="Arial" charset="0"/>
              <a:cs typeface="Arial" charset="0"/>
            </a:endParaRPr>
          </a:p>
        </p:txBody>
      </p:sp>
      <p:sp>
        <p:nvSpPr>
          <p:cNvPr id="42" name="TextBox 41"/>
          <p:cNvSpPr txBox="1"/>
          <p:nvPr/>
        </p:nvSpPr>
        <p:spPr>
          <a:xfrm>
            <a:off x="1826831" y="5645928"/>
            <a:ext cx="1464208" cy="203133"/>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Employee Research</a:t>
            </a:r>
            <a:endParaRPr lang="en-US" sz="1200" b="0" i="0" spc="0" dirty="0">
              <a:solidFill>
                <a:schemeClr val="tx1"/>
              </a:solidFill>
              <a:latin typeface="Arial" charset="0"/>
              <a:ea typeface="Arial" charset="0"/>
              <a:cs typeface="Arial" charset="0"/>
            </a:endParaRPr>
          </a:p>
        </p:txBody>
      </p:sp>
      <p:sp>
        <p:nvSpPr>
          <p:cNvPr id="43" name="TextBox 42"/>
          <p:cNvSpPr txBox="1"/>
          <p:nvPr/>
        </p:nvSpPr>
        <p:spPr>
          <a:xfrm>
            <a:off x="3879709" y="5654272"/>
            <a:ext cx="1468655" cy="203133"/>
          </a:xfrm>
          <a:prstGeom prst="rect">
            <a:avLst/>
          </a:prstGeom>
          <a:noFill/>
        </p:spPr>
        <p:txBody>
          <a:bodyPr wrap="square" lIns="0" tIns="0" rIns="0" bIns="0" rtlCol="0">
            <a:spAutoFit/>
          </a:bodyPr>
          <a:lstStyle/>
          <a:p>
            <a:pPr algn="ctr"/>
            <a:r>
              <a:rPr lang="en-US" sz="1200" b="1" i="0" spc="0" dirty="0" err="1">
                <a:solidFill>
                  <a:srgbClr val="6FBE4A"/>
                </a:solidFill>
                <a:latin typeface="Arial" charset="0"/>
                <a:ea typeface="Arial" charset="0"/>
                <a:cs typeface="Arial" charset="0"/>
              </a:rPr>
              <a:t>PowerSuite</a:t>
            </a:r>
            <a:endParaRPr lang="en-US" sz="1200" b="0" i="0" spc="0" dirty="0">
              <a:solidFill>
                <a:schemeClr val="tx1"/>
              </a:solidFill>
              <a:latin typeface="Arial" charset="0"/>
              <a:ea typeface="Arial" charset="0"/>
              <a:cs typeface="Arial" charset="0"/>
            </a:endParaRPr>
          </a:p>
        </p:txBody>
      </p:sp>
      <p:sp>
        <p:nvSpPr>
          <p:cNvPr id="44" name="TextBox 43"/>
          <p:cNvSpPr txBox="1"/>
          <p:nvPr/>
        </p:nvSpPr>
        <p:spPr>
          <a:xfrm>
            <a:off x="5996025" y="5652242"/>
            <a:ext cx="1468656" cy="203133"/>
          </a:xfrm>
          <a:prstGeom prst="rect">
            <a:avLst/>
          </a:prstGeom>
          <a:noFill/>
        </p:spPr>
        <p:txBody>
          <a:bodyPr wrap="square" lIns="0" tIns="0" rIns="0" bIns="0" rtlCol="0">
            <a:spAutoFit/>
          </a:bodyPr>
          <a:lstStyle/>
          <a:p>
            <a:pPr algn="ctr"/>
            <a:r>
              <a:rPr lang="en-US" sz="1200" b="1" i="0" spc="0" dirty="0">
                <a:solidFill>
                  <a:srgbClr val="6FBE4A"/>
                </a:solidFill>
                <a:latin typeface="Arial" charset="0"/>
                <a:ea typeface="Arial" charset="0"/>
                <a:cs typeface="Arial" charset="0"/>
              </a:rPr>
              <a:t>Omnibus</a:t>
            </a:r>
            <a:endParaRPr lang="en-US" sz="1200" b="0" i="0" spc="0" dirty="0">
              <a:solidFill>
                <a:schemeClr val="tx1"/>
              </a:solidFill>
              <a:latin typeface="Arial" charset="0"/>
              <a:ea typeface="Arial" charset="0"/>
              <a:cs typeface="Arial" charset="0"/>
            </a:endParaRPr>
          </a:p>
        </p:txBody>
      </p:sp>
      <p:sp>
        <p:nvSpPr>
          <p:cNvPr id="34"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46" name="Picture 4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45" name="Picture 4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177544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 y="0"/>
            <a:ext cx="9144000" cy="6858000"/>
          </a:xfrm>
          <a:prstGeom prst="rect">
            <a:avLst/>
          </a:prstGeom>
        </p:spPr>
      </p:pic>
      <p:sp>
        <p:nvSpPr>
          <p:cNvPr id="7" name="Text Placeholder 18"/>
          <p:cNvSpPr>
            <a:spLocks noGrp="1"/>
          </p:cNvSpPr>
          <p:nvPr>
            <p:ph type="body" sz="quarter" idx="18" hasCustomPrompt="1"/>
          </p:nvPr>
        </p:nvSpPr>
        <p:spPr>
          <a:xfrm>
            <a:off x="347245" y="351452"/>
            <a:ext cx="6378020"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347247" y="1304145"/>
            <a:ext cx="616112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spTree>
    <p:extLst>
      <p:ext uri="{BB962C8B-B14F-4D97-AF65-F5344CB8AC3E}">
        <p14:creationId xmlns:p14="http://schemas.microsoft.com/office/powerpoint/2010/main" val="203393705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410743" y="1310507"/>
            <a:ext cx="430632" cy="421737"/>
          </a:xfrm>
          <a:prstGeom prst="ellipse">
            <a:avLst/>
          </a:prstGeom>
          <a:solidFill>
            <a:srgbClr val="70BF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1</a:t>
            </a:r>
          </a:p>
        </p:txBody>
      </p:sp>
      <p:sp>
        <p:nvSpPr>
          <p:cNvPr id="11" name="Text Placeholder 18"/>
          <p:cNvSpPr>
            <a:spLocks noGrp="1"/>
          </p:cNvSpPr>
          <p:nvPr>
            <p:ph type="body" sz="quarter" idx="18" hasCustomPrompt="1"/>
          </p:nvPr>
        </p:nvSpPr>
        <p:spPr>
          <a:xfrm>
            <a:off x="347244" y="351452"/>
            <a:ext cx="8085243"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70BF4A"/>
                </a:solidFill>
                <a:latin typeface="Arial"/>
                <a:cs typeface="Arial Black"/>
              </a:defRPr>
            </a:lvl1pPr>
          </a:lstStyle>
          <a:p>
            <a:pPr lvl="0"/>
            <a:r>
              <a:rPr lang="en-US" dirty="0"/>
              <a:t>TABLE OF CONTENTS</a:t>
            </a:r>
          </a:p>
        </p:txBody>
      </p:sp>
      <p:sp>
        <p:nvSpPr>
          <p:cNvPr id="13" name="Text Placeholder 2"/>
          <p:cNvSpPr>
            <a:spLocks noGrp="1"/>
          </p:cNvSpPr>
          <p:nvPr>
            <p:ph type="body" sz="quarter" idx="20" hasCustomPrompt="1"/>
          </p:nvPr>
        </p:nvSpPr>
        <p:spPr>
          <a:xfrm>
            <a:off x="1155205" y="1310506"/>
            <a:ext cx="7277283" cy="4217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7" name="Text Placeholder 2"/>
          <p:cNvSpPr>
            <a:spLocks noGrp="1"/>
          </p:cNvSpPr>
          <p:nvPr>
            <p:ph type="body" sz="quarter" idx="22" hasCustomPrompt="1"/>
          </p:nvPr>
        </p:nvSpPr>
        <p:spPr>
          <a:xfrm>
            <a:off x="1155207" y="2323681"/>
            <a:ext cx="7277283" cy="4404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4" name="Text Placeholder 2"/>
          <p:cNvSpPr>
            <a:spLocks noGrp="1"/>
          </p:cNvSpPr>
          <p:nvPr>
            <p:ph type="body" sz="quarter" idx="23" hasCustomPrompt="1"/>
          </p:nvPr>
        </p:nvSpPr>
        <p:spPr>
          <a:xfrm>
            <a:off x="1155206" y="3336854"/>
            <a:ext cx="7277283" cy="42739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5" name="Text Placeholder 2"/>
          <p:cNvSpPr>
            <a:spLocks noGrp="1"/>
          </p:cNvSpPr>
          <p:nvPr>
            <p:ph type="body" sz="quarter" idx="24" hasCustomPrompt="1"/>
          </p:nvPr>
        </p:nvSpPr>
        <p:spPr>
          <a:xfrm>
            <a:off x="1155205" y="4350027"/>
            <a:ext cx="7277283"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8" name="Oval 17"/>
          <p:cNvSpPr/>
          <p:nvPr/>
        </p:nvSpPr>
        <p:spPr>
          <a:xfrm>
            <a:off x="402806" y="2331619"/>
            <a:ext cx="430632" cy="421737"/>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2</a:t>
            </a:r>
          </a:p>
        </p:txBody>
      </p:sp>
      <p:sp>
        <p:nvSpPr>
          <p:cNvPr id="19" name="Oval 18"/>
          <p:cNvSpPr/>
          <p:nvPr/>
        </p:nvSpPr>
        <p:spPr>
          <a:xfrm>
            <a:off x="410743" y="3336854"/>
            <a:ext cx="430632" cy="421737"/>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a:t>
            </a:r>
          </a:p>
        </p:txBody>
      </p:sp>
      <p:sp>
        <p:nvSpPr>
          <p:cNvPr id="20" name="Oval 19"/>
          <p:cNvSpPr/>
          <p:nvPr/>
        </p:nvSpPr>
        <p:spPr>
          <a:xfrm>
            <a:off x="410743" y="4350027"/>
            <a:ext cx="430632" cy="421737"/>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4</a:t>
            </a:r>
          </a:p>
        </p:txBody>
      </p:sp>
      <p:sp>
        <p:nvSpPr>
          <p:cNvPr id="26" name="Slide Number Placeholder 4"/>
          <p:cNvSpPr txBox="1">
            <a:spLocks/>
          </p:cNvSpPr>
          <p:nvPr/>
        </p:nvSpPr>
        <p:spPr>
          <a:xfrm>
            <a:off x="8382000" y="6460434"/>
            <a:ext cx="404725"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mtClean="0"/>
              <a:pPr/>
              <a:t>‹N°›</a:t>
            </a:fld>
            <a:endParaRPr lang="en-US" dirty="0"/>
          </a:p>
        </p:txBody>
      </p:sp>
      <p:sp>
        <p:nvSpPr>
          <p:cNvPr id="27" name="Text Placeholder 2"/>
          <p:cNvSpPr>
            <a:spLocks noGrp="1"/>
          </p:cNvSpPr>
          <p:nvPr>
            <p:ph type="body" sz="quarter" idx="25" hasCustomPrompt="1"/>
          </p:nvPr>
        </p:nvSpPr>
        <p:spPr>
          <a:xfrm>
            <a:off x="1155205" y="5311003"/>
            <a:ext cx="7277283"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8" name="Oval 27"/>
          <p:cNvSpPr/>
          <p:nvPr/>
        </p:nvSpPr>
        <p:spPr>
          <a:xfrm>
            <a:off x="410743" y="5311003"/>
            <a:ext cx="430632" cy="42173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5</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Tree>
    <p:extLst>
      <p:ext uri="{BB962C8B-B14F-4D97-AF65-F5344CB8AC3E}">
        <p14:creationId xmlns:p14="http://schemas.microsoft.com/office/powerpoint/2010/main" val="62706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 y="0"/>
            <a:ext cx="9144000" cy="6858000"/>
          </a:xfrm>
          <a:prstGeom prst="rect">
            <a:avLst/>
          </a:prstGeom>
        </p:spPr>
      </p:pic>
      <p:sp>
        <p:nvSpPr>
          <p:cNvPr id="4"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
        <p:nvSpPr>
          <p:cNvPr id="5" name="Text Placeholder 18"/>
          <p:cNvSpPr>
            <a:spLocks noGrp="1"/>
          </p:cNvSpPr>
          <p:nvPr>
            <p:ph type="body" sz="quarter" idx="20" hasCustomPrompt="1"/>
          </p:nvPr>
        </p:nvSpPr>
        <p:spPr>
          <a:xfrm>
            <a:off x="355128" y="3364277"/>
            <a:ext cx="6268094"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6352775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Slide Dar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2" y="0"/>
            <a:ext cx="9144000" cy="6858000"/>
          </a:xfrm>
          <a:prstGeom prst="rect">
            <a:avLst/>
          </a:prstGeom>
        </p:spPr>
      </p:pic>
      <p:sp>
        <p:nvSpPr>
          <p:cNvPr id="5" name="Text Placeholder 10"/>
          <p:cNvSpPr>
            <a:spLocks noGrp="1"/>
          </p:cNvSpPr>
          <p:nvPr>
            <p:ph type="body" sz="quarter" idx="13" hasCustomPrompt="1"/>
          </p:nvPr>
        </p:nvSpPr>
        <p:spPr>
          <a:xfrm>
            <a:off x="355128" y="2883244"/>
            <a:ext cx="6268094"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Tree>
    <p:extLst>
      <p:ext uri="{BB962C8B-B14F-4D97-AF65-F5344CB8AC3E}">
        <p14:creationId xmlns:p14="http://schemas.microsoft.com/office/powerpoint/2010/main" val="99968136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319532" y="6327940"/>
            <a:ext cx="1444012" cy="405021"/>
          </a:xfrm>
          <a:prstGeom prst="rect">
            <a:avLst/>
          </a:prstGeom>
        </p:spPr>
      </p:pic>
      <p:sp>
        <p:nvSpPr>
          <p:cNvPr id="2" name="Title Placeholder 1"/>
          <p:cNvSpPr>
            <a:spLocks noGrp="1"/>
          </p:cNvSpPr>
          <p:nvPr>
            <p:ph type="title"/>
          </p:nvPr>
        </p:nvSpPr>
        <p:spPr>
          <a:xfrm>
            <a:off x="350189" y="351451"/>
            <a:ext cx="8436536" cy="62766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0191" y="1304144"/>
            <a:ext cx="8436534"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8382000" y="6460434"/>
            <a:ext cx="404725"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0" name="Picture 9"/>
          <p:cNvPicPr>
            <a:picLocks noChangeAspect="1"/>
          </p:cNvPicPr>
          <p:nvPr userDrawn="1"/>
        </p:nvPicPr>
        <p:blipFill>
          <a:blip r:embed="rId61" cstate="screen">
            <a:extLst>
              <a:ext uri="{28A0092B-C50C-407E-A947-70E740481C1C}">
                <a14:useLocalDpi xmlns:a14="http://schemas.microsoft.com/office/drawing/2010/main"/>
              </a:ext>
            </a:extLst>
          </a:blip>
          <a:stretch>
            <a:fillRect/>
          </a:stretch>
        </p:blipFill>
        <p:spPr>
          <a:xfrm>
            <a:off x="0" y="-11080"/>
            <a:ext cx="9144000" cy="82304"/>
          </a:xfrm>
          <a:prstGeom prst="rect">
            <a:avLst/>
          </a:prstGeom>
        </p:spPr>
      </p:pic>
    </p:spTree>
    <p:extLst>
      <p:ext uri="{BB962C8B-B14F-4D97-AF65-F5344CB8AC3E}">
        <p14:creationId xmlns:p14="http://schemas.microsoft.com/office/powerpoint/2010/main" val="175942863"/>
      </p:ext>
    </p:extLst>
  </p:cSld>
  <p:clrMap bg1="lt1" tx1="dk1" bg2="lt2" tx2="dk2" accent1="accent1" accent2="accent2" accent3="accent3" accent4="accent4" accent5="accent5" accent6="accent6" hlink="hlink" folHlink="folHlink"/>
  <p:sldLayoutIdLst>
    <p:sldLayoutId id="2147483673" r:id="rId1"/>
    <p:sldLayoutId id="2147483801" r:id="rId2"/>
    <p:sldLayoutId id="2147483674" r:id="rId3"/>
    <p:sldLayoutId id="2147483675" r:id="rId4"/>
    <p:sldLayoutId id="2147483676" r:id="rId5"/>
    <p:sldLayoutId id="2147483802" r:id="rId6"/>
    <p:sldLayoutId id="2147483789" r:id="rId7"/>
    <p:sldLayoutId id="2147483678" r:id="rId8"/>
    <p:sldLayoutId id="2147483679" r:id="rId9"/>
    <p:sldLayoutId id="2147483680" r:id="rId10"/>
    <p:sldLayoutId id="2147483681" r:id="rId11"/>
    <p:sldLayoutId id="2147483804" r:id="rId12"/>
    <p:sldLayoutId id="2147483805" r:id="rId13"/>
    <p:sldLayoutId id="2147483682" r:id="rId14"/>
    <p:sldLayoutId id="2147483683" r:id="rId15"/>
    <p:sldLayoutId id="2147483684" r:id="rId16"/>
    <p:sldLayoutId id="2147483685" r:id="rId17"/>
    <p:sldLayoutId id="2147483686" r:id="rId18"/>
    <p:sldLayoutId id="2147483687" r:id="rId19"/>
    <p:sldLayoutId id="2147483767" r:id="rId20"/>
    <p:sldLayoutId id="2147483806" r:id="rId21"/>
    <p:sldLayoutId id="2147483790" r:id="rId22"/>
    <p:sldLayoutId id="2147483791" r:id="rId23"/>
    <p:sldLayoutId id="2147483792" r:id="rId24"/>
    <p:sldLayoutId id="2147483793" r:id="rId25"/>
    <p:sldLayoutId id="2147483803" r:id="rId26"/>
    <p:sldLayoutId id="2147483768" r:id="rId27"/>
    <p:sldLayoutId id="2147483696" r:id="rId28"/>
    <p:sldLayoutId id="2147483697" r:id="rId29"/>
    <p:sldLayoutId id="2147483769" r:id="rId30"/>
    <p:sldLayoutId id="2147483770" r:id="rId31"/>
    <p:sldLayoutId id="2147483700" r:id="rId32"/>
    <p:sldLayoutId id="2147483701" r:id="rId33"/>
    <p:sldLayoutId id="2147483771" r:id="rId34"/>
    <p:sldLayoutId id="2147483772" r:id="rId35"/>
    <p:sldLayoutId id="2147483704" r:id="rId36"/>
    <p:sldLayoutId id="2147483705" r:id="rId37"/>
    <p:sldLayoutId id="2147483773" r:id="rId38"/>
    <p:sldLayoutId id="2147483707" r:id="rId39"/>
    <p:sldLayoutId id="2147483708" r:id="rId40"/>
    <p:sldLayoutId id="2147483774" r:id="rId41"/>
    <p:sldLayoutId id="2147483807" r:id="rId42"/>
    <p:sldLayoutId id="2147483775" r:id="rId43"/>
    <p:sldLayoutId id="2147483711" r:id="rId44"/>
    <p:sldLayoutId id="2147483712" r:id="rId45"/>
    <p:sldLayoutId id="2147483776" r:id="rId46"/>
    <p:sldLayoutId id="2147483714" r:id="rId47"/>
    <p:sldLayoutId id="2147483715" r:id="rId48"/>
    <p:sldLayoutId id="2147483777" r:id="rId49"/>
    <p:sldLayoutId id="2147483778" r:id="rId50"/>
    <p:sldLayoutId id="2147483718" r:id="rId51"/>
    <p:sldLayoutId id="2147483719" r:id="rId52"/>
    <p:sldLayoutId id="2147483785" r:id="rId53"/>
    <p:sldLayoutId id="2147483786" r:id="rId54"/>
    <p:sldLayoutId id="2147483787" r:id="rId55"/>
    <p:sldLayoutId id="2147483737" r:id="rId56"/>
    <p:sldLayoutId id="2147483766" r:id="rId57"/>
    <p:sldLayoutId id="2147483788" r:id="rId58"/>
  </p:sldLayoutIdLst>
  <p:hf hdr="0" ftr="0" dt="0"/>
  <p:txStyles>
    <p:titleStyle>
      <a:lvl1pPr algn="l" defTabSz="457200" rtl="0" eaLnBrk="1" latinLnBrk="0" hangingPunct="1">
        <a:spcBef>
          <a:spcPct val="0"/>
        </a:spcBef>
        <a:buNone/>
        <a:defRPr sz="2400" b="1" i="0" kern="1200" cap="none" spc="0" baseline="0">
          <a:solidFill>
            <a:srgbClr val="70BF4A"/>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6FBE4A"/>
        </a:buClr>
        <a:buFontTx/>
        <a:buBlip>
          <a:blip r:embed="rId62"/>
        </a:buBlip>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6FBE4A"/>
        </a:buClr>
        <a:buFont typeface="Arial"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6FBE4A"/>
        </a:buClr>
        <a:buFont typeface="Arial"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6FBE4A"/>
        </a:buClr>
        <a:buFont typeface="Arial"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6FBE4A"/>
        </a:buClr>
        <a:buFont typeface="Arial"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8" Type="http://schemas.openxmlformats.org/officeDocument/2006/relationships/hyperlink" Target="mailto:llavernhe@harrisinteractive.fr" TargetMode="External"/><Relationship Id="rId3" Type="http://schemas.openxmlformats.org/officeDocument/2006/relationships/hyperlink" Target="https://www.facebook.com/Harris-Interactive-France-123849054376099/" TargetMode="External"/><Relationship Id="rId7" Type="http://schemas.openxmlformats.org/officeDocument/2006/relationships/hyperlink" Target="mailto:jdlevy@harrisinteractive.fr" TargetMode="External"/><Relationship Id="rId12" Type="http://schemas.openxmlformats.org/officeDocument/2006/relationships/image" Target="../media/image38.png"/><Relationship Id="rId2" Type="http://schemas.openxmlformats.org/officeDocument/2006/relationships/hyperlink" Target="http://www.harris-interactive.fr/" TargetMode="External"/><Relationship Id="rId1" Type="http://schemas.openxmlformats.org/officeDocument/2006/relationships/slideLayout" Target="../slideLayouts/slideLayout57.xml"/><Relationship Id="rId6" Type="http://schemas.openxmlformats.org/officeDocument/2006/relationships/hyperlink" Target="http://click.sales.harrisinteractive.com/?ju=fe231778746d0675711372&amp;ls=fdbc15747660067c701d757c6c&amp;m=fef51674726302&amp;l=fe511578736101797d1d&amp;s=fdfe15727466057b7c1c7076&amp;jb=ffcf14&amp;t=#_blank" TargetMode="External"/><Relationship Id="rId11" Type="http://schemas.openxmlformats.org/officeDocument/2006/relationships/image" Target="../media/image37.png"/><Relationship Id="rId5" Type="http://schemas.openxmlformats.org/officeDocument/2006/relationships/hyperlink" Target="https://mobile.twitter.com/harrisint_fr" TargetMode="External"/><Relationship Id="rId10" Type="http://schemas.openxmlformats.org/officeDocument/2006/relationships/image" Target="../media/image36.png"/><Relationship Id="rId4" Type="http://schemas.openxmlformats.org/officeDocument/2006/relationships/hyperlink" Target="https://twitter.com/harrisint_fr" TargetMode="Externa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3.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59688" y="5963714"/>
            <a:ext cx="8436710" cy="215683"/>
          </a:xfrm>
        </p:spPr>
        <p:txBody>
          <a:bodyPr>
            <a:noAutofit/>
          </a:bodyPr>
          <a:lstStyle/>
          <a:p>
            <a:r>
              <a:rPr lang="fr-FR" sz="1200" b="1" dirty="0">
                <a:solidFill>
                  <a:srgbClr val="70BF4A"/>
                </a:solidFill>
              </a:rPr>
              <a:t>Jean-Daniel Lévy</a:t>
            </a:r>
            <a:r>
              <a:rPr lang="fr-FR" sz="1200" dirty="0"/>
              <a:t>, Directeur du Département Politique – Opinion </a:t>
            </a:r>
          </a:p>
          <a:p>
            <a:r>
              <a:rPr lang="fr-FR" sz="1200" b="1" dirty="0">
                <a:solidFill>
                  <a:srgbClr val="70BF4A"/>
                </a:solidFill>
              </a:rPr>
              <a:t>Julien Potéreau, </a:t>
            </a:r>
            <a:r>
              <a:rPr lang="fr-FR" sz="1200" dirty="0"/>
              <a:t>Directeur d’études au Département Politique – Opinion</a:t>
            </a:r>
            <a:endParaRPr lang="fr-FR" sz="1200" b="1" dirty="0">
              <a:solidFill>
                <a:srgbClr val="70BF4A"/>
              </a:solidFill>
            </a:endParaRPr>
          </a:p>
          <a:p>
            <a:r>
              <a:rPr lang="fr-FR" sz="1200" b="1" dirty="0">
                <a:solidFill>
                  <a:srgbClr val="70BF4A"/>
                </a:solidFill>
              </a:rPr>
              <a:t>Antoine Gautier</a:t>
            </a:r>
            <a:r>
              <a:rPr lang="fr-FR" sz="1200" dirty="0"/>
              <a:t>, Chargé d’études au Département Politique – Opinion</a:t>
            </a:r>
          </a:p>
        </p:txBody>
      </p:sp>
      <p:sp>
        <p:nvSpPr>
          <p:cNvPr id="7" name="Text Placeholder 6"/>
          <p:cNvSpPr>
            <a:spLocks noGrp="1"/>
          </p:cNvSpPr>
          <p:nvPr>
            <p:ph type="body" sz="quarter" idx="26"/>
          </p:nvPr>
        </p:nvSpPr>
        <p:spPr>
          <a:xfrm>
            <a:off x="359687" y="3648227"/>
            <a:ext cx="8642269" cy="406190"/>
          </a:xfrm>
        </p:spPr>
        <p:txBody>
          <a:bodyPr>
            <a:noAutofit/>
          </a:bodyPr>
          <a:lstStyle/>
          <a:p>
            <a:r>
              <a:rPr lang="fr-FR" dirty="0"/>
              <a:t>Les Français et les fonctionnaires territoriaux</a:t>
            </a:r>
          </a:p>
        </p:txBody>
      </p:sp>
      <p:sp>
        <p:nvSpPr>
          <p:cNvPr id="8" name="Text Placeholder 7"/>
          <p:cNvSpPr>
            <a:spLocks noGrp="1"/>
          </p:cNvSpPr>
          <p:nvPr>
            <p:ph type="body" sz="quarter" idx="27"/>
          </p:nvPr>
        </p:nvSpPr>
        <p:spPr>
          <a:xfrm>
            <a:off x="359688" y="4077541"/>
            <a:ext cx="8406498" cy="368905"/>
          </a:xfrm>
        </p:spPr>
        <p:txBody>
          <a:bodyPr>
            <a:noAutofit/>
          </a:bodyPr>
          <a:lstStyle/>
          <a:p>
            <a:r>
              <a:rPr lang="fr-FR" sz="1600" dirty="0"/>
              <a:t>Comment les Français perçoivent-ils la fonction publique territoriale ? </a:t>
            </a:r>
          </a:p>
          <a:p>
            <a:r>
              <a:rPr lang="fr-FR" sz="1600" dirty="0"/>
              <a:t>Quelle connaissance ont-ils de ce secteur ? </a:t>
            </a:r>
          </a:p>
        </p:txBody>
      </p:sp>
      <p:sp>
        <p:nvSpPr>
          <p:cNvPr id="10" name="Text Placeholder 9"/>
          <p:cNvSpPr>
            <a:spLocks noGrp="1"/>
          </p:cNvSpPr>
          <p:nvPr>
            <p:ph type="body" sz="quarter" idx="29"/>
          </p:nvPr>
        </p:nvSpPr>
        <p:spPr>
          <a:xfrm>
            <a:off x="359688" y="5516125"/>
            <a:ext cx="1610742" cy="285795"/>
          </a:xfrm>
        </p:spPr>
        <p:txBody>
          <a:bodyPr>
            <a:noAutofit/>
          </a:bodyPr>
          <a:lstStyle/>
          <a:p>
            <a:r>
              <a:rPr lang="fr-FR" sz="1200" b="1" dirty="0"/>
              <a:t>Octobre 2019</a:t>
            </a:r>
          </a:p>
        </p:txBody>
      </p:sp>
      <p:sp>
        <p:nvSpPr>
          <p:cNvPr id="11" name="Text Placeholder 9"/>
          <p:cNvSpPr>
            <a:spLocks noGrp="1"/>
          </p:cNvSpPr>
          <p:nvPr>
            <p:ph type="body" sz="quarter" idx="29"/>
          </p:nvPr>
        </p:nvSpPr>
        <p:spPr>
          <a:xfrm>
            <a:off x="478560" y="443894"/>
            <a:ext cx="1610742" cy="285795"/>
          </a:xfrm>
        </p:spPr>
        <p:txBody>
          <a:bodyPr>
            <a:noAutofit/>
          </a:bodyPr>
          <a:lstStyle/>
          <a:p>
            <a:pPr algn="ctr"/>
            <a:r>
              <a:rPr lang="fr-FR" sz="1100" dirty="0"/>
              <a:t>Une étude</a:t>
            </a:r>
          </a:p>
        </p:txBody>
      </p:sp>
      <p:sp>
        <p:nvSpPr>
          <p:cNvPr id="12" name="Text Placeholder 9"/>
          <p:cNvSpPr>
            <a:spLocks noGrp="1"/>
          </p:cNvSpPr>
          <p:nvPr>
            <p:ph type="body" sz="quarter" idx="29"/>
          </p:nvPr>
        </p:nvSpPr>
        <p:spPr>
          <a:xfrm>
            <a:off x="478560" y="1518849"/>
            <a:ext cx="1610742" cy="285795"/>
          </a:xfrm>
        </p:spPr>
        <p:txBody>
          <a:bodyPr>
            <a:noAutofit/>
          </a:bodyPr>
          <a:lstStyle/>
          <a:p>
            <a:pPr algn="ctr"/>
            <a:r>
              <a:rPr lang="fr-FR" sz="1100" dirty="0"/>
              <a:t>pour</a:t>
            </a:r>
          </a:p>
        </p:txBody>
      </p:sp>
      <p:pic>
        <p:nvPicPr>
          <p:cNvPr id="2" name="Image 1">
            <a:extLst>
              <a:ext uri="{FF2B5EF4-FFF2-40B4-BE49-F238E27FC236}">
                <a16:creationId xmlns:a16="http://schemas.microsoft.com/office/drawing/2014/main" id="{C71994AD-63A9-4D53-8AAD-B54E7E711CE6}"/>
              </a:ext>
            </a:extLst>
          </p:cNvPr>
          <p:cNvPicPr>
            <a:picLocks noChangeAspect="1"/>
          </p:cNvPicPr>
          <p:nvPr/>
        </p:nvPicPr>
        <p:blipFill>
          <a:blip r:embed="rId2"/>
          <a:stretch>
            <a:fillRect/>
          </a:stretch>
        </p:blipFill>
        <p:spPr>
          <a:xfrm>
            <a:off x="316989" y="1718778"/>
            <a:ext cx="1933883" cy="1110676"/>
          </a:xfrm>
          <a:prstGeom prst="rect">
            <a:avLst/>
          </a:prstGeom>
        </p:spPr>
      </p:pic>
    </p:spTree>
    <p:extLst>
      <p:ext uri="{BB962C8B-B14F-4D97-AF65-F5344CB8AC3E}">
        <p14:creationId xmlns:p14="http://schemas.microsoft.com/office/powerpoint/2010/main" val="403856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9D15132-A7F7-43A6-8719-F61FA2F4D452}"/>
              </a:ext>
            </a:extLst>
          </p:cNvPr>
          <p:cNvPicPr>
            <a:picLocks noChangeAspect="1"/>
          </p:cNvPicPr>
          <p:nvPr/>
        </p:nvPicPr>
        <p:blipFill rotWithShape="1">
          <a:blip r:embed="rId2"/>
          <a:srcRect t="25208" b="24040"/>
          <a:stretch/>
        </p:blipFill>
        <p:spPr>
          <a:xfrm>
            <a:off x="3181285" y="4024255"/>
            <a:ext cx="5747562" cy="2005325"/>
          </a:xfrm>
          <a:prstGeom prst="rect">
            <a:avLst/>
          </a:prstGeom>
        </p:spPr>
      </p:pic>
      <p:pic>
        <p:nvPicPr>
          <p:cNvPr id="6" name="Image 5">
            <a:extLst>
              <a:ext uri="{FF2B5EF4-FFF2-40B4-BE49-F238E27FC236}">
                <a16:creationId xmlns:a16="http://schemas.microsoft.com/office/drawing/2014/main" id="{38827BFE-7FAA-4148-8B62-9892ADA848F0}"/>
              </a:ext>
            </a:extLst>
          </p:cNvPr>
          <p:cNvPicPr>
            <a:picLocks noChangeAspect="1"/>
          </p:cNvPicPr>
          <p:nvPr/>
        </p:nvPicPr>
        <p:blipFill rotWithShape="1">
          <a:blip r:embed="rId3"/>
          <a:srcRect t="25208" b="25192"/>
          <a:stretch/>
        </p:blipFill>
        <p:spPr>
          <a:xfrm>
            <a:off x="235034" y="1665210"/>
            <a:ext cx="5475771" cy="1867124"/>
          </a:xfrm>
          <a:prstGeom prst="rect">
            <a:avLst/>
          </a:prstGeom>
        </p:spPr>
      </p:pic>
      <p:sp>
        <p:nvSpPr>
          <p:cNvPr id="2" name="Espace réservé du texte 1"/>
          <p:cNvSpPr>
            <a:spLocks noGrp="1"/>
          </p:cNvSpPr>
          <p:nvPr>
            <p:ph type="body" sz="quarter" idx="18"/>
          </p:nvPr>
        </p:nvSpPr>
        <p:spPr>
          <a:xfrm>
            <a:off x="130441" y="128175"/>
            <a:ext cx="8877720" cy="648833"/>
          </a:xfrm>
        </p:spPr>
        <p:txBody>
          <a:bodyPr anchor="ctr">
            <a:noAutofit/>
          </a:bodyPr>
          <a:lstStyle/>
          <a:p>
            <a:pPr algn="just" eaLnBrk="0" hangingPunct="0">
              <a:defRPr/>
            </a:pPr>
            <a:r>
              <a:rPr lang="fr-FR" sz="1400" kern="0" dirty="0">
                <a:ea typeface="MS PGothic" pitchFamily="34" charset="-128"/>
                <a:cs typeface="MS PGothic"/>
              </a:rPr>
              <a:t>Les agents de la fonction publique mettent particulièrement en avant les missions de service public rendues par les fonctionnaires territoriaux et le fait que ceux-ci seraient « mal payés », quand leurs collègues du secteur privé insistent sur leur nombre et les « avantages » dont ils bénéficieraient</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10</a:t>
            </a:fld>
            <a:endParaRPr lang="en-US" dirty="0"/>
          </a:p>
        </p:txBody>
      </p:sp>
      <p:sp>
        <p:nvSpPr>
          <p:cNvPr id="10" name="ZoneTexte 9"/>
          <p:cNvSpPr txBox="1"/>
          <p:nvPr/>
        </p:nvSpPr>
        <p:spPr>
          <a:xfrm>
            <a:off x="1879513" y="6176297"/>
            <a:ext cx="6557351" cy="646331"/>
          </a:xfrm>
          <a:prstGeom prst="rect">
            <a:avLst/>
          </a:prstGeom>
          <a:noFill/>
        </p:spPr>
        <p:txBody>
          <a:bodyPr wrap="square">
            <a:spAutoFit/>
          </a:bodyPr>
          <a:lstStyle/>
          <a:p>
            <a:pPr algn="just">
              <a:defRPr/>
            </a:pPr>
            <a:r>
              <a:rPr lang="fr-FR" sz="900" dirty="0">
                <a:solidFill>
                  <a:schemeClr val="bg2">
                    <a:lumMod val="25000"/>
                  </a:schemeClr>
                </a:solidFill>
                <a:latin typeface="+mn-lt"/>
              </a:rPr>
              <a:t>Le nuage de mots est automatiquement généré à partir de l’exhaustivité des réponses spontanées à la question ouverte.</a:t>
            </a:r>
            <a:br>
              <a:rPr lang="fr-FR" sz="900" dirty="0">
                <a:solidFill>
                  <a:schemeClr val="bg2">
                    <a:lumMod val="25000"/>
                  </a:schemeClr>
                </a:solidFill>
                <a:latin typeface="+mn-lt"/>
              </a:rPr>
            </a:br>
            <a:r>
              <a:rPr lang="fr-FR" sz="900" dirty="0">
                <a:solidFill>
                  <a:schemeClr val="bg2">
                    <a:lumMod val="25000"/>
                  </a:schemeClr>
                </a:solidFill>
                <a:latin typeface="+mn-lt"/>
              </a:rPr>
              <a:t>La taille d’un mot dans le visuel représente sa fréquence d’utilisation : le mot écrit en plus gros caractères est celui qui a été le plus utilisé par les sondés dans leurs réponses. L’emplacement d’un mot au sein du nuage n’a pas de signification particulière, pas plus que sa couleur.</a:t>
            </a:r>
          </a:p>
        </p:txBody>
      </p:sp>
      <p:sp>
        <p:nvSpPr>
          <p:cNvPr id="9" name="Rounded Rectangle 17"/>
          <p:cNvSpPr/>
          <p:nvPr/>
        </p:nvSpPr>
        <p:spPr>
          <a:xfrm>
            <a:off x="0" y="836711"/>
            <a:ext cx="9144000" cy="503475"/>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Quels sont tous les mots, toutes les impressions qui vous viennent spontanément à l’esprit lorsque vous pensez aux fonctionnaires territoriaux (c’est-à-dire les agents qui travaillent pour les communes, les départements, les régions, ou les intercommunalités) ? – </a:t>
            </a:r>
            <a:r>
              <a:rPr lang="fr-FR" sz="1100" i="1" kern="0" dirty="0">
                <a:solidFill>
                  <a:schemeClr val="bg2">
                    <a:lumMod val="25000"/>
                  </a:schemeClr>
                </a:solidFill>
              </a:rPr>
              <a:t>Question ouverte, réponses spontanées</a:t>
            </a:r>
          </a:p>
        </p:txBody>
      </p:sp>
      <p:sp>
        <p:nvSpPr>
          <p:cNvPr id="11" name="ZoneTexte 10"/>
          <p:cNvSpPr txBox="1"/>
          <p:nvPr/>
        </p:nvSpPr>
        <p:spPr>
          <a:xfrm>
            <a:off x="0" y="1340187"/>
            <a:ext cx="2476500" cy="246221"/>
          </a:xfrm>
          <a:prstGeom prst="rect">
            <a:avLst/>
          </a:prstGeom>
          <a:noFill/>
        </p:spPr>
        <p:txBody>
          <a:bodyPr wrap="square" rtlCol="0">
            <a:noAutofit/>
          </a:bodyPr>
          <a:lstStyle/>
          <a:p>
            <a:r>
              <a:rPr lang="fr-FR" sz="1000" dirty="0">
                <a:solidFill>
                  <a:schemeClr val="bg2">
                    <a:lumMod val="25000"/>
                  </a:schemeClr>
                </a:solidFill>
              </a:rPr>
              <a:t>- À tous - </a:t>
            </a:r>
          </a:p>
        </p:txBody>
      </p:sp>
      <p:cxnSp>
        <p:nvCxnSpPr>
          <p:cNvPr id="5" name="Connecteur droit 4">
            <a:extLst>
              <a:ext uri="{FF2B5EF4-FFF2-40B4-BE49-F238E27FC236}">
                <a16:creationId xmlns:a16="http://schemas.microsoft.com/office/drawing/2014/main" id="{6F9CFCD4-7D53-48AD-9B31-BAB743BA4BEC}"/>
              </a:ext>
            </a:extLst>
          </p:cNvPr>
          <p:cNvCxnSpPr>
            <a:cxnSpLocks/>
          </p:cNvCxnSpPr>
          <p:nvPr/>
        </p:nvCxnSpPr>
        <p:spPr>
          <a:xfrm flipV="1">
            <a:off x="340659" y="1586408"/>
            <a:ext cx="8247529" cy="4303405"/>
          </a:xfrm>
          <a:prstGeom prst="line">
            <a:avLst/>
          </a:prstGeom>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57909B1A-04AB-415D-847E-E999AB969938}"/>
              </a:ext>
            </a:extLst>
          </p:cNvPr>
          <p:cNvSpPr txBox="1"/>
          <p:nvPr/>
        </p:nvSpPr>
        <p:spPr>
          <a:xfrm>
            <a:off x="5410598" y="1635729"/>
            <a:ext cx="2071677" cy="553998"/>
          </a:xfrm>
          <a:prstGeom prst="rect">
            <a:avLst/>
          </a:prstGeom>
          <a:noFill/>
        </p:spPr>
        <p:txBody>
          <a:bodyPr wrap="square" lIns="0" tIns="0" rIns="0" bIns="0" rtlCol="0">
            <a:spAutoFit/>
          </a:bodyPr>
          <a:lstStyle/>
          <a:p>
            <a:r>
              <a:rPr lang="fr-FR" b="1" dirty="0">
                <a:solidFill>
                  <a:schemeClr val="accent1"/>
                </a:solidFill>
                <a:latin typeface="Arial" charset="0"/>
                <a:ea typeface="Arial" charset="0"/>
                <a:cs typeface="Arial" charset="0"/>
              </a:rPr>
              <a:t>Salariés du s</a:t>
            </a:r>
            <a:r>
              <a:rPr lang="fr-FR" sz="1800" b="1" dirty="0">
                <a:solidFill>
                  <a:schemeClr val="accent1"/>
                </a:solidFill>
                <a:latin typeface="Arial" charset="0"/>
                <a:ea typeface="Arial" charset="0"/>
                <a:cs typeface="Arial" charset="0"/>
              </a:rPr>
              <a:t>ecteur privé</a:t>
            </a:r>
          </a:p>
        </p:txBody>
      </p:sp>
      <p:sp>
        <p:nvSpPr>
          <p:cNvPr id="15" name="ZoneTexte 14">
            <a:extLst>
              <a:ext uri="{FF2B5EF4-FFF2-40B4-BE49-F238E27FC236}">
                <a16:creationId xmlns:a16="http://schemas.microsoft.com/office/drawing/2014/main" id="{7A641B2D-8A7B-4BEC-922C-C5C741DEA98D}"/>
              </a:ext>
            </a:extLst>
          </p:cNvPr>
          <p:cNvSpPr txBox="1"/>
          <p:nvPr/>
        </p:nvSpPr>
        <p:spPr>
          <a:xfrm>
            <a:off x="6250382" y="3362796"/>
            <a:ext cx="2047354" cy="276999"/>
          </a:xfrm>
          <a:prstGeom prst="rect">
            <a:avLst/>
          </a:prstGeom>
          <a:noFill/>
        </p:spPr>
        <p:txBody>
          <a:bodyPr wrap="square" lIns="0" tIns="0" rIns="0" bIns="0" rtlCol="0">
            <a:spAutoFit/>
          </a:bodyPr>
          <a:lstStyle/>
          <a:p>
            <a:r>
              <a:rPr lang="fr-FR" sz="1800" b="1" dirty="0">
                <a:solidFill>
                  <a:schemeClr val="accent1"/>
                </a:solidFill>
                <a:latin typeface="Arial" charset="0"/>
                <a:ea typeface="Arial" charset="0"/>
                <a:cs typeface="Arial" charset="0"/>
              </a:rPr>
              <a:t>Fonctionnair</a:t>
            </a:r>
            <a:r>
              <a:rPr lang="fr-FR" b="1" dirty="0">
                <a:solidFill>
                  <a:schemeClr val="accent1"/>
                </a:solidFill>
                <a:latin typeface="Arial" charset="0"/>
                <a:ea typeface="Arial" charset="0"/>
                <a:cs typeface="Arial" charset="0"/>
              </a:rPr>
              <a:t>es</a:t>
            </a:r>
            <a:endParaRPr lang="fr-FR" sz="1800" b="1" dirty="0">
              <a:solidFill>
                <a:schemeClr val="accent1"/>
              </a:solidFill>
              <a:latin typeface="Arial" charset="0"/>
              <a:ea typeface="Arial" charset="0"/>
              <a:cs typeface="Arial" charset="0"/>
            </a:endParaRPr>
          </a:p>
        </p:txBody>
      </p:sp>
      <p:sp>
        <p:nvSpPr>
          <p:cNvPr id="16" name="Ellipse 15">
            <a:extLst>
              <a:ext uri="{FF2B5EF4-FFF2-40B4-BE49-F238E27FC236}">
                <a16:creationId xmlns:a16="http://schemas.microsoft.com/office/drawing/2014/main" id="{2E5708FE-ED3E-4070-AC19-FFDDC93725F8}"/>
              </a:ext>
            </a:extLst>
          </p:cNvPr>
          <p:cNvSpPr/>
          <p:nvPr/>
        </p:nvSpPr>
        <p:spPr>
          <a:xfrm>
            <a:off x="546759" y="2622218"/>
            <a:ext cx="1227721" cy="328782"/>
          </a:xfrm>
          <a:prstGeom prst="ellipse">
            <a:avLst/>
          </a:prstGeom>
          <a:noFill/>
          <a:ln w="28575">
            <a:solidFill>
              <a:srgbClr val="F055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88B92DC-CC66-4BB7-B4A8-011DCB4380C1}"/>
              </a:ext>
            </a:extLst>
          </p:cNvPr>
          <p:cNvSpPr/>
          <p:nvPr/>
        </p:nvSpPr>
        <p:spPr>
          <a:xfrm>
            <a:off x="2346346" y="2843959"/>
            <a:ext cx="831478" cy="328782"/>
          </a:xfrm>
          <a:prstGeom prst="ellipse">
            <a:avLst/>
          </a:prstGeom>
          <a:noFill/>
          <a:ln w="28575">
            <a:solidFill>
              <a:srgbClr val="F055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C4AC3FC8-FC00-4D38-926C-09046D1709AA}"/>
              </a:ext>
            </a:extLst>
          </p:cNvPr>
          <p:cNvSpPr/>
          <p:nvPr/>
        </p:nvSpPr>
        <p:spPr>
          <a:xfrm>
            <a:off x="3657291" y="1841189"/>
            <a:ext cx="1403595" cy="684727"/>
          </a:xfrm>
          <a:prstGeom prst="ellipse">
            <a:avLst/>
          </a:prstGeom>
          <a:noFill/>
          <a:ln w="28575">
            <a:solidFill>
              <a:srgbClr val="F055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4498D57-9F92-4E98-AC82-631F0A6515D4}"/>
              </a:ext>
            </a:extLst>
          </p:cNvPr>
          <p:cNvSpPr/>
          <p:nvPr/>
        </p:nvSpPr>
        <p:spPr>
          <a:xfrm>
            <a:off x="4861184" y="4769320"/>
            <a:ext cx="1530563" cy="979630"/>
          </a:xfrm>
          <a:prstGeom prst="ellipse">
            <a:avLst/>
          </a:prstGeom>
          <a:noFill/>
          <a:ln w="28575">
            <a:solidFill>
              <a:srgbClr val="F055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78474C53-2F7E-4747-BE26-014EF517E1E1}"/>
              </a:ext>
            </a:extLst>
          </p:cNvPr>
          <p:cNvSpPr/>
          <p:nvPr/>
        </p:nvSpPr>
        <p:spPr>
          <a:xfrm>
            <a:off x="6364588" y="4720427"/>
            <a:ext cx="2659751" cy="1133530"/>
          </a:xfrm>
          <a:prstGeom prst="ellipse">
            <a:avLst/>
          </a:prstGeom>
          <a:noFill/>
          <a:ln w="28575">
            <a:solidFill>
              <a:srgbClr val="F055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455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200966" y="117542"/>
            <a:ext cx="8762163" cy="648833"/>
          </a:xfrm>
        </p:spPr>
        <p:txBody>
          <a:bodyPr anchor="ctr">
            <a:noAutofit/>
          </a:bodyPr>
          <a:lstStyle/>
          <a:p>
            <a:pPr algn="just" eaLnBrk="0" hangingPunct="0">
              <a:defRPr/>
            </a:pPr>
            <a:r>
              <a:rPr lang="fr-FR" sz="1800" kern="0" dirty="0">
                <a:ea typeface="MS PGothic" pitchFamily="34" charset="-128"/>
                <a:cs typeface="MS PGothic"/>
              </a:rPr>
              <a:t>Exemples de </a:t>
            </a:r>
            <a:r>
              <a:rPr lang="fr-FR" sz="1800" i="1" kern="0" dirty="0">
                <a:ea typeface="MS PGothic" pitchFamily="34" charset="-128"/>
                <a:cs typeface="MS PGothic"/>
              </a:rPr>
              <a:t>verbatim</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11</a:t>
            </a:fld>
            <a:endParaRPr lang="en-US" dirty="0"/>
          </a:p>
        </p:txBody>
      </p:sp>
      <p:sp>
        <p:nvSpPr>
          <p:cNvPr id="11" name="Rectangle à coins arrondis 10"/>
          <p:cNvSpPr/>
          <p:nvPr/>
        </p:nvSpPr>
        <p:spPr>
          <a:xfrm>
            <a:off x="7045956" y="2322082"/>
            <a:ext cx="1969001" cy="1631274"/>
          </a:xfrm>
          <a:prstGeom prst="wedgeRoundRectCallout">
            <a:avLst>
              <a:gd name="adj1" fmla="val 21363"/>
              <a:gd name="adj2" fmla="val 54984"/>
              <a:gd name="adj3" fmla="val 16667"/>
            </a:avLst>
          </a:prstGeom>
          <a:solidFill>
            <a:srgbClr val="888888">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Service public, collectivité, difficulté d'exercice, manque de reconnaissance, précarité, maillage territorial, baisse des effectifs. »</a:t>
            </a:r>
          </a:p>
        </p:txBody>
      </p:sp>
      <p:sp>
        <p:nvSpPr>
          <p:cNvPr id="12" name="Rectangle à coins arrondis 11"/>
          <p:cNvSpPr/>
          <p:nvPr/>
        </p:nvSpPr>
        <p:spPr>
          <a:xfrm>
            <a:off x="2237450" y="4023251"/>
            <a:ext cx="2173131" cy="2128428"/>
          </a:xfrm>
          <a:prstGeom prst="wedgeRoundRectCallout">
            <a:avLst>
              <a:gd name="adj1" fmla="val -21197"/>
              <a:gd name="adj2" fmla="val -57707"/>
              <a:gd name="adj3" fmla="val 16667"/>
            </a:avLst>
          </a:prstGeom>
          <a:solidFill>
            <a:srgbClr val="00A7D6">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Cela dépend des communes... Nous constatons beaucoup de personnes qui travaillent au sein de la Mairie ici qui ne connaissent pas la loi, d'autres font le minimum syndical...Et il y en a qui se donnent à fond dans leur métier. »</a:t>
            </a:r>
          </a:p>
        </p:txBody>
      </p:sp>
      <p:sp>
        <p:nvSpPr>
          <p:cNvPr id="13" name="Rectangle à coins arrondis 12"/>
          <p:cNvSpPr/>
          <p:nvPr/>
        </p:nvSpPr>
        <p:spPr>
          <a:xfrm>
            <a:off x="259979" y="2151401"/>
            <a:ext cx="2384608" cy="1573019"/>
          </a:xfrm>
          <a:prstGeom prst="wedgeRoundRectCallout">
            <a:avLst>
              <a:gd name="adj1" fmla="val 19389"/>
              <a:gd name="adj2" fmla="val 58914"/>
              <a:gd name="adj3" fmla="val 16667"/>
            </a:avLst>
          </a:prstGeom>
          <a:solidFill>
            <a:srgbClr val="8CC63F">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Des gens trop nombreux et souvent trop payés pour un service rendu limité. »</a:t>
            </a:r>
          </a:p>
        </p:txBody>
      </p:sp>
      <p:sp>
        <p:nvSpPr>
          <p:cNvPr id="14" name="Rectangle à coins arrondis 13"/>
          <p:cNvSpPr/>
          <p:nvPr/>
        </p:nvSpPr>
        <p:spPr>
          <a:xfrm>
            <a:off x="4915276" y="4049972"/>
            <a:ext cx="3168274" cy="835837"/>
          </a:xfrm>
          <a:prstGeom prst="wedgeRoundRectCallout">
            <a:avLst>
              <a:gd name="adj1" fmla="val -24001"/>
              <a:gd name="adj2" fmla="val 72396"/>
              <a:gd name="adj3" fmla="val 16667"/>
            </a:avLst>
          </a:prstGeom>
          <a:solidFill>
            <a:srgbClr val="008166">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Travail de terrain, proches des citoyens. Certains au contraires vivent dans leur tour sans croiser de public. »</a:t>
            </a:r>
          </a:p>
        </p:txBody>
      </p:sp>
      <p:sp>
        <p:nvSpPr>
          <p:cNvPr id="15" name="Rectangle à coins arrondis 14"/>
          <p:cNvSpPr/>
          <p:nvPr/>
        </p:nvSpPr>
        <p:spPr>
          <a:xfrm>
            <a:off x="4751475" y="5211361"/>
            <a:ext cx="4132543" cy="940318"/>
          </a:xfrm>
          <a:prstGeom prst="wedgeRoundRectCallout">
            <a:avLst>
              <a:gd name="adj1" fmla="val 53205"/>
              <a:gd name="adj2" fmla="val 22599"/>
              <a:gd name="adj3" fmla="val 16667"/>
            </a:avLst>
          </a:prstGeom>
          <a:solidFill>
            <a:srgbClr val="8CC63F">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Indispensables, sous estimés, sous-payés. Un service public proches des gens. Il faut sauvegarder nos fonctionnaires territoriaux. »</a:t>
            </a:r>
          </a:p>
        </p:txBody>
      </p:sp>
      <p:sp>
        <p:nvSpPr>
          <p:cNvPr id="19" name="Rectangle à coins arrondis 18"/>
          <p:cNvSpPr/>
          <p:nvPr/>
        </p:nvSpPr>
        <p:spPr>
          <a:xfrm>
            <a:off x="259982" y="4144431"/>
            <a:ext cx="1821778" cy="2007248"/>
          </a:xfrm>
          <a:prstGeom prst="wedgeRoundRectCallout">
            <a:avLst>
              <a:gd name="adj1" fmla="val -20267"/>
              <a:gd name="adj2" fmla="val -59471"/>
              <a:gd name="adj3" fmla="val 16667"/>
            </a:avLst>
          </a:prstGeom>
          <a:solidFill>
            <a:srgbClr val="008166">
              <a:alpha val="84706"/>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Des nantis, qui ne vivent pas dans la vraie vie avec toutes leurs indemnités, les revenus non imposables, les logements gratuits ...une honte »</a:t>
            </a:r>
          </a:p>
        </p:txBody>
      </p:sp>
      <p:sp>
        <p:nvSpPr>
          <p:cNvPr id="20" name="Rectangle à coins arrondis 19"/>
          <p:cNvSpPr/>
          <p:nvPr/>
        </p:nvSpPr>
        <p:spPr>
          <a:xfrm>
            <a:off x="2779729" y="2333058"/>
            <a:ext cx="1513577" cy="1261071"/>
          </a:xfrm>
          <a:prstGeom prst="wedgeRoundRectCallout">
            <a:avLst>
              <a:gd name="adj1" fmla="val 22698"/>
              <a:gd name="adj2" fmla="val 56530"/>
              <a:gd name="adj3" fmla="val 16667"/>
            </a:avLst>
          </a:prstGeom>
          <a:solidFill>
            <a:srgbClr val="888888">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J’aimerais bien être à leur place - bonne impression sur leur travail. »</a:t>
            </a:r>
          </a:p>
        </p:txBody>
      </p:sp>
      <p:sp>
        <p:nvSpPr>
          <p:cNvPr id="21" name="Rectangle à coins arrondis 20"/>
          <p:cNvSpPr/>
          <p:nvPr/>
        </p:nvSpPr>
        <p:spPr>
          <a:xfrm>
            <a:off x="4719753" y="2210089"/>
            <a:ext cx="2218715" cy="1514331"/>
          </a:xfrm>
          <a:prstGeom prst="wedgeRoundRectCallout">
            <a:avLst>
              <a:gd name="adj1" fmla="val -3995"/>
              <a:gd name="adj2" fmla="val -59173"/>
              <a:gd name="adj3" fmla="val 16667"/>
            </a:avLst>
          </a:prstGeom>
          <a:solidFill>
            <a:srgbClr val="00A7D6">
              <a:alpha val="85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i="1" dirty="0">
                <a:solidFill>
                  <a:srgbClr val="4D4D4F"/>
                </a:solidFill>
              </a:rPr>
              <a:t>« Il ne faut pas généraliser et mettre tout le monde dans le même sac ! Il y en a de très compétents et à l'inverse d'autres qui nous donnent une mauvaise réputation. »</a:t>
            </a:r>
          </a:p>
        </p:txBody>
      </p:sp>
      <p:sp>
        <p:nvSpPr>
          <p:cNvPr id="16" name="Rounded Rectangle 17">
            <a:extLst>
              <a:ext uri="{FF2B5EF4-FFF2-40B4-BE49-F238E27FC236}">
                <a16:creationId xmlns:a16="http://schemas.microsoft.com/office/drawing/2014/main" id="{A9A3089F-74CC-483F-B109-D42166F6A41C}"/>
              </a:ext>
            </a:extLst>
          </p:cNvPr>
          <p:cNvSpPr/>
          <p:nvPr/>
        </p:nvSpPr>
        <p:spPr>
          <a:xfrm>
            <a:off x="0" y="836711"/>
            <a:ext cx="9144000" cy="503475"/>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Quels sont tous les mots, toutes les impressions qui vous viennent spontanément à l’esprit lorsque vous pensez aux fonctionnaires territoriaux (c’est-à-dire les agents qui travaillent pour les communes, les départements, les régions, ou les intercommunalités) ? – </a:t>
            </a:r>
            <a:r>
              <a:rPr lang="fr-FR" sz="1100" i="1" kern="0" dirty="0">
                <a:solidFill>
                  <a:schemeClr val="bg2">
                    <a:lumMod val="25000"/>
                  </a:schemeClr>
                </a:solidFill>
              </a:rPr>
              <a:t>Question ouverte, réponses spontanées</a:t>
            </a:r>
          </a:p>
        </p:txBody>
      </p:sp>
      <p:sp>
        <p:nvSpPr>
          <p:cNvPr id="24" name="ZoneTexte 23">
            <a:extLst>
              <a:ext uri="{FF2B5EF4-FFF2-40B4-BE49-F238E27FC236}">
                <a16:creationId xmlns:a16="http://schemas.microsoft.com/office/drawing/2014/main" id="{1C55275F-FF8B-4777-ADDD-8BEAD23833BF}"/>
              </a:ext>
            </a:extLst>
          </p:cNvPr>
          <p:cNvSpPr txBox="1"/>
          <p:nvPr/>
        </p:nvSpPr>
        <p:spPr>
          <a:xfrm>
            <a:off x="0" y="1340187"/>
            <a:ext cx="2476500" cy="246221"/>
          </a:xfrm>
          <a:prstGeom prst="rect">
            <a:avLst/>
          </a:prstGeom>
          <a:noFill/>
        </p:spPr>
        <p:txBody>
          <a:bodyPr wrap="square" rtlCol="0">
            <a:noAutofit/>
          </a:bodyPr>
          <a:lstStyle/>
          <a:p>
            <a:r>
              <a:rPr lang="fr-FR" sz="1000" dirty="0">
                <a:solidFill>
                  <a:schemeClr val="bg2">
                    <a:lumMod val="25000"/>
                  </a:schemeClr>
                </a:solidFill>
              </a:rPr>
              <a:t>- À tous - </a:t>
            </a:r>
          </a:p>
        </p:txBody>
      </p:sp>
      <p:cxnSp>
        <p:nvCxnSpPr>
          <p:cNvPr id="18" name="Connecteur droit 17">
            <a:extLst>
              <a:ext uri="{FF2B5EF4-FFF2-40B4-BE49-F238E27FC236}">
                <a16:creationId xmlns:a16="http://schemas.microsoft.com/office/drawing/2014/main" id="{43040FD6-9DBC-45CC-93CE-CC71A4900B80}"/>
              </a:ext>
            </a:extLst>
          </p:cNvPr>
          <p:cNvCxnSpPr>
            <a:cxnSpLocks/>
          </p:cNvCxnSpPr>
          <p:nvPr/>
        </p:nvCxnSpPr>
        <p:spPr>
          <a:xfrm flipH="1" flipV="1">
            <a:off x="4566272" y="2286000"/>
            <a:ext cx="11456" cy="3816000"/>
          </a:xfrm>
          <a:prstGeom prst="line">
            <a:avLst/>
          </a:prstGeom>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a16="http://schemas.microsoft.com/office/drawing/2014/main" id="{91E6445C-C379-4BAB-AEF2-3C5393284BB6}"/>
              </a:ext>
            </a:extLst>
          </p:cNvPr>
          <p:cNvSpPr txBox="1"/>
          <p:nvPr/>
        </p:nvSpPr>
        <p:spPr>
          <a:xfrm>
            <a:off x="1524884" y="1676616"/>
            <a:ext cx="1505188" cy="276999"/>
          </a:xfrm>
          <a:prstGeom prst="rect">
            <a:avLst/>
          </a:prstGeom>
          <a:noFill/>
        </p:spPr>
        <p:txBody>
          <a:bodyPr wrap="square" lIns="0" tIns="0" rIns="0" bIns="0" rtlCol="0">
            <a:spAutoFit/>
          </a:bodyPr>
          <a:lstStyle/>
          <a:p>
            <a:r>
              <a:rPr lang="fr-FR" sz="1800" b="1" u="sng" dirty="0">
                <a:solidFill>
                  <a:schemeClr val="accent1"/>
                </a:solidFill>
                <a:latin typeface="Arial" charset="0"/>
                <a:ea typeface="Arial" charset="0"/>
                <a:cs typeface="Arial" charset="0"/>
              </a:rPr>
              <a:t>Secteur privé</a:t>
            </a:r>
          </a:p>
        </p:txBody>
      </p:sp>
      <p:sp>
        <p:nvSpPr>
          <p:cNvPr id="25" name="ZoneTexte 24">
            <a:extLst>
              <a:ext uri="{FF2B5EF4-FFF2-40B4-BE49-F238E27FC236}">
                <a16:creationId xmlns:a16="http://schemas.microsoft.com/office/drawing/2014/main" id="{82FB2D8D-46DD-4F0F-A374-FFCE064CB13C}"/>
              </a:ext>
            </a:extLst>
          </p:cNvPr>
          <p:cNvSpPr txBox="1"/>
          <p:nvPr/>
        </p:nvSpPr>
        <p:spPr>
          <a:xfrm>
            <a:off x="6206172" y="1676616"/>
            <a:ext cx="1754487" cy="276999"/>
          </a:xfrm>
          <a:prstGeom prst="rect">
            <a:avLst/>
          </a:prstGeom>
          <a:noFill/>
        </p:spPr>
        <p:txBody>
          <a:bodyPr wrap="square" lIns="0" tIns="0" rIns="0" bIns="0" rtlCol="0">
            <a:spAutoFit/>
          </a:bodyPr>
          <a:lstStyle/>
          <a:p>
            <a:r>
              <a:rPr lang="fr-FR" sz="1800" b="1" u="sng" dirty="0">
                <a:solidFill>
                  <a:schemeClr val="accent1"/>
                </a:solidFill>
                <a:latin typeface="Arial" charset="0"/>
                <a:ea typeface="Arial" charset="0"/>
                <a:cs typeface="Arial" charset="0"/>
              </a:rPr>
              <a:t>Secteur public</a:t>
            </a:r>
          </a:p>
        </p:txBody>
      </p:sp>
    </p:spTree>
    <p:extLst>
      <p:ext uri="{BB962C8B-B14F-4D97-AF65-F5344CB8AC3E}">
        <p14:creationId xmlns:p14="http://schemas.microsoft.com/office/powerpoint/2010/main" val="381728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p:nvPr>
            <p:extLst>
              <p:ext uri="{D42A27DB-BD31-4B8C-83A1-F6EECF244321}">
                <p14:modId xmlns:p14="http://schemas.microsoft.com/office/powerpoint/2010/main" val="1042746985"/>
              </p:ext>
            </p:extLst>
          </p:nvPr>
        </p:nvGraphicFramePr>
        <p:xfrm>
          <a:off x="38262" y="1581999"/>
          <a:ext cx="7425796" cy="531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au 18">
            <a:extLst>
              <a:ext uri="{FF2B5EF4-FFF2-40B4-BE49-F238E27FC236}">
                <a16:creationId xmlns:a16="http://schemas.microsoft.com/office/drawing/2014/main" id="{5C986402-F0F1-4A88-B325-879DA7450687}"/>
              </a:ext>
            </a:extLst>
          </p:cNvPr>
          <p:cNvGraphicFramePr>
            <a:graphicFrameLocks noGrp="1"/>
          </p:cNvGraphicFramePr>
          <p:nvPr>
            <p:extLst>
              <p:ext uri="{D42A27DB-BD31-4B8C-83A1-F6EECF244321}">
                <p14:modId xmlns:p14="http://schemas.microsoft.com/office/powerpoint/2010/main" val="250298214"/>
              </p:ext>
            </p:extLst>
          </p:nvPr>
        </p:nvGraphicFramePr>
        <p:xfrm>
          <a:off x="6500386" y="1647263"/>
          <a:ext cx="2579953" cy="4536000"/>
        </p:xfrm>
        <a:graphic>
          <a:graphicData uri="http://schemas.openxmlformats.org/drawingml/2006/table">
            <a:tbl>
              <a:tblPr firstRow="1" bandRow="1">
                <a:tableStyleId>{5C22544A-7EE6-4342-B048-85BDC9FD1C3A}</a:tableStyleId>
              </a:tblPr>
              <a:tblGrid>
                <a:gridCol w="1138215">
                  <a:extLst>
                    <a:ext uri="{9D8B030D-6E8A-4147-A177-3AD203B41FA5}">
                      <a16:colId xmlns:a16="http://schemas.microsoft.com/office/drawing/2014/main" val="1822370122"/>
                    </a:ext>
                  </a:extLst>
                </a:gridCol>
                <a:gridCol w="720869">
                  <a:extLst>
                    <a:ext uri="{9D8B030D-6E8A-4147-A177-3AD203B41FA5}">
                      <a16:colId xmlns:a16="http://schemas.microsoft.com/office/drawing/2014/main" val="445577930"/>
                    </a:ext>
                  </a:extLst>
                </a:gridCol>
                <a:gridCol w="720869">
                  <a:extLst>
                    <a:ext uri="{9D8B030D-6E8A-4147-A177-3AD203B41FA5}">
                      <a16:colId xmlns:a16="http://schemas.microsoft.com/office/drawing/2014/main" val="2653758622"/>
                    </a:ext>
                  </a:extLst>
                </a:gridCol>
              </a:tblGrid>
              <a:tr h="324000">
                <a:tc>
                  <a:txBody>
                    <a:bodyPr/>
                    <a:lstStyle/>
                    <a:p>
                      <a:pPr algn="ctr"/>
                      <a:r>
                        <a:rPr lang="fr-FR" sz="1400" b="1" dirty="0">
                          <a:solidFill>
                            <a:schemeClr val="accent2"/>
                          </a:solidFill>
                        </a:rPr>
                        <a:t>75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87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8615598"/>
                  </a:ext>
                </a:extLst>
              </a:tr>
              <a:tr h="324000">
                <a:tc>
                  <a:txBody>
                    <a:bodyPr/>
                    <a:lstStyle/>
                    <a:p>
                      <a:pPr algn="ctr"/>
                      <a:r>
                        <a:rPr lang="fr-FR" sz="1400" b="1" dirty="0">
                          <a:solidFill>
                            <a:schemeClr val="accent2"/>
                          </a:solidFill>
                        </a:rPr>
                        <a:t>60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68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33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183640"/>
                  </a:ext>
                </a:extLst>
              </a:tr>
              <a:tr h="324000">
                <a:tc>
                  <a:txBody>
                    <a:bodyPr/>
                    <a:lstStyle/>
                    <a:p>
                      <a:pPr algn="ctr"/>
                      <a:r>
                        <a:rPr lang="fr-FR" sz="1400" b="1" dirty="0">
                          <a:solidFill>
                            <a:schemeClr val="accent2"/>
                          </a:solidFill>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5462607"/>
                  </a:ext>
                </a:extLst>
              </a:tr>
              <a:tr h="324000">
                <a:tc>
                  <a:txBody>
                    <a:bodyPr/>
                    <a:lstStyle/>
                    <a:p>
                      <a:pPr algn="ctr"/>
                      <a:r>
                        <a:rPr lang="fr-FR" sz="1400" b="1" dirty="0">
                          <a:solidFill>
                            <a:schemeClr val="accent2"/>
                          </a:solidFill>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895951"/>
                  </a:ext>
                </a:extLst>
              </a:tr>
              <a:tr h="324000">
                <a:tc>
                  <a:txBody>
                    <a:bodyPr/>
                    <a:lstStyle/>
                    <a:p>
                      <a:pPr algn="ctr"/>
                      <a:r>
                        <a:rPr lang="fr-FR" sz="1400" b="1" dirty="0">
                          <a:solidFill>
                            <a:schemeClr val="accent2"/>
                          </a:solidFill>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110943"/>
                  </a:ext>
                </a:extLst>
              </a:tr>
              <a:tr h="324000">
                <a:tc>
                  <a:txBody>
                    <a:bodyPr/>
                    <a:lstStyle/>
                    <a:p>
                      <a:pPr algn="ctr"/>
                      <a:r>
                        <a:rPr lang="fr-FR" sz="1400" b="1" dirty="0">
                          <a:solidFill>
                            <a:schemeClr val="accent2"/>
                          </a:solidFill>
                        </a:rPr>
                        <a:t>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71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1246564"/>
                  </a:ext>
                </a:extLst>
              </a:tr>
              <a:tr h="324000">
                <a:tc>
                  <a:txBody>
                    <a:bodyPr/>
                    <a:lstStyle/>
                    <a:p>
                      <a:pPr algn="ctr"/>
                      <a:r>
                        <a:rPr lang="fr-FR" sz="1400" b="1" dirty="0">
                          <a:solidFill>
                            <a:schemeClr val="accent2"/>
                          </a:solidFill>
                        </a:rPr>
                        <a:t>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3501153"/>
                  </a:ext>
                </a:extLst>
              </a:tr>
              <a:tr h="324000">
                <a:tc>
                  <a:txBody>
                    <a:bodyPr/>
                    <a:lstStyle/>
                    <a:p>
                      <a:pPr algn="ctr"/>
                      <a:r>
                        <a:rPr lang="fr-FR" sz="1400" b="1" dirty="0">
                          <a:solidFill>
                            <a:schemeClr val="accent2"/>
                          </a:solidFill>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1504562"/>
                  </a:ext>
                </a:extLst>
              </a:tr>
              <a:tr h="324000">
                <a:tc>
                  <a:txBody>
                    <a:bodyPr/>
                    <a:lstStyle/>
                    <a:p>
                      <a:pPr algn="ctr"/>
                      <a:r>
                        <a:rPr lang="fr-FR" sz="1400" b="1" dirty="0">
                          <a:solidFill>
                            <a:schemeClr val="accent2"/>
                          </a:solidFill>
                        </a:rPr>
                        <a:t>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3401376"/>
                  </a:ext>
                </a:extLst>
              </a:tr>
              <a:tr h="324000">
                <a:tc>
                  <a:txBody>
                    <a:bodyPr/>
                    <a:lstStyle/>
                    <a:p>
                      <a:pPr algn="ctr"/>
                      <a:r>
                        <a:rPr lang="fr-FR" sz="1400" b="1" dirty="0">
                          <a:solidFill>
                            <a:schemeClr val="accent2"/>
                          </a:solidFill>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7879254"/>
                  </a:ext>
                </a:extLst>
              </a:tr>
              <a:tr h="324000">
                <a:tc>
                  <a:txBody>
                    <a:bodyPr/>
                    <a:lstStyle/>
                    <a:p>
                      <a:pPr algn="ctr"/>
                      <a:r>
                        <a:rPr lang="fr-FR" sz="1400" b="1" dirty="0">
                          <a:solidFill>
                            <a:schemeClr val="accent2"/>
                          </a:solidFill>
                        </a:rPr>
                        <a:t>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566338"/>
                  </a:ext>
                </a:extLst>
              </a:tr>
              <a:tr h="324000">
                <a:tc>
                  <a:txBody>
                    <a:bodyPr/>
                    <a:lstStyle/>
                    <a:p>
                      <a:pPr algn="ctr"/>
                      <a:r>
                        <a:rPr lang="fr-FR" sz="1400" b="1" dirty="0">
                          <a:solidFill>
                            <a:schemeClr val="accent2"/>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7652485"/>
                  </a:ext>
                </a:extLst>
              </a:tr>
              <a:tr h="324000">
                <a:tc>
                  <a:txBody>
                    <a:bodyPr/>
                    <a:lstStyle/>
                    <a:p>
                      <a:pPr algn="ctr"/>
                      <a:r>
                        <a:rPr lang="fr-FR" sz="1400" b="1" dirty="0">
                          <a:solidFill>
                            <a:schemeClr val="accent2"/>
                          </a:solidFill>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150872"/>
                  </a:ext>
                </a:extLst>
              </a:tr>
              <a:tr h="324000">
                <a:tc>
                  <a:txBody>
                    <a:bodyPr/>
                    <a:lstStyle/>
                    <a:p>
                      <a:pPr algn="ctr"/>
                      <a:r>
                        <a:rPr lang="fr-FR" sz="1400" b="1" dirty="0">
                          <a:solidFill>
                            <a:schemeClr val="accent2"/>
                          </a:solidFill>
                        </a:rPr>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1"/>
                          </a:solidFill>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i="1" dirty="0">
                          <a:solidFill>
                            <a:schemeClr val="accent5"/>
                          </a:solidFill>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1459793"/>
                  </a:ext>
                </a:extLst>
              </a:tr>
            </a:tbl>
          </a:graphicData>
        </a:graphic>
      </p:graphicFrame>
      <p:sp>
        <p:nvSpPr>
          <p:cNvPr id="2" name="Espace réservé du texte 1"/>
          <p:cNvSpPr>
            <a:spLocks noGrp="1"/>
          </p:cNvSpPr>
          <p:nvPr>
            <p:ph type="body" sz="quarter" idx="18"/>
          </p:nvPr>
        </p:nvSpPr>
        <p:spPr>
          <a:xfrm>
            <a:off x="200966" y="117542"/>
            <a:ext cx="8762163" cy="648833"/>
          </a:xfrm>
        </p:spPr>
        <p:txBody>
          <a:bodyPr anchor="ctr">
            <a:noAutofit/>
          </a:bodyPr>
          <a:lstStyle/>
          <a:p>
            <a:pPr algn="just" eaLnBrk="0" hangingPunct="0">
              <a:defRPr/>
            </a:pPr>
            <a:r>
              <a:rPr lang="fr-FR" sz="1600" kern="0" dirty="0">
                <a:ea typeface="MS PGothic" pitchFamily="34" charset="-128"/>
                <a:cs typeface="MS PGothic"/>
              </a:rPr>
              <a:t>Les fonctionnaires territoriaux sont avant tout vus comme effectuant un travail utile à la collectivité et plutôt compétents… mais également privilégiés pour 6 Français sur 10</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12</a:t>
            </a:fld>
            <a:endParaRPr lang="en-US" dirty="0"/>
          </a:p>
        </p:txBody>
      </p:sp>
      <p:sp>
        <p:nvSpPr>
          <p:cNvPr id="21" name="Rounded Rectangle 17"/>
          <p:cNvSpPr/>
          <p:nvPr/>
        </p:nvSpPr>
        <p:spPr>
          <a:xfrm>
            <a:off x="0" y="836712"/>
            <a:ext cx="9144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Pour chacun des qualificatifs suivants, diriez-vous qu’il correspond bien ou mal aux fonctionnaires territoriaux ?</a:t>
            </a:r>
          </a:p>
        </p:txBody>
      </p:sp>
      <p:sp>
        <p:nvSpPr>
          <p:cNvPr id="22" name="ZoneTexte 21"/>
          <p:cNvSpPr txBox="1"/>
          <p:nvPr/>
        </p:nvSpPr>
        <p:spPr>
          <a:xfrm>
            <a:off x="0" y="1196752"/>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sp>
        <p:nvSpPr>
          <p:cNvPr id="17" name="ZoneTexte 16">
            <a:extLst>
              <a:ext uri="{FF2B5EF4-FFF2-40B4-BE49-F238E27FC236}">
                <a16:creationId xmlns:a16="http://schemas.microsoft.com/office/drawing/2014/main" id="{8360C24B-CA68-41ED-8344-A36C5431188C}"/>
              </a:ext>
            </a:extLst>
          </p:cNvPr>
          <p:cNvSpPr txBox="1"/>
          <p:nvPr/>
        </p:nvSpPr>
        <p:spPr>
          <a:xfrm>
            <a:off x="6500386" y="1252281"/>
            <a:ext cx="1090162" cy="461665"/>
          </a:xfrm>
          <a:prstGeom prst="rect">
            <a:avLst/>
          </a:prstGeom>
          <a:noFill/>
        </p:spPr>
        <p:txBody>
          <a:bodyPr wrap="square" rtlCol="0">
            <a:spAutoFit/>
          </a:bodyPr>
          <a:lstStyle/>
          <a:p>
            <a:pPr algn="ctr"/>
            <a:r>
              <a:rPr lang="fr-FR" sz="1200" b="1" dirty="0">
                <a:solidFill>
                  <a:srgbClr val="6FBF4A"/>
                </a:solidFill>
              </a:rPr>
              <a:t>Correspond bien</a:t>
            </a:r>
          </a:p>
        </p:txBody>
      </p:sp>
      <p:sp>
        <p:nvSpPr>
          <p:cNvPr id="11" name="ZoneTexte 10">
            <a:extLst>
              <a:ext uri="{FF2B5EF4-FFF2-40B4-BE49-F238E27FC236}">
                <a16:creationId xmlns:a16="http://schemas.microsoft.com/office/drawing/2014/main" id="{FAC8C5A0-1B9C-4598-A6E4-786355E85E50}"/>
              </a:ext>
            </a:extLst>
          </p:cNvPr>
          <p:cNvSpPr txBox="1"/>
          <p:nvPr/>
        </p:nvSpPr>
        <p:spPr>
          <a:xfrm>
            <a:off x="7464058" y="1244121"/>
            <a:ext cx="909190" cy="430887"/>
          </a:xfrm>
          <a:prstGeom prst="rect">
            <a:avLst/>
          </a:prstGeom>
          <a:noFill/>
        </p:spPr>
        <p:txBody>
          <a:bodyPr wrap="square" rtlCol="0">
            <a:spAutoFit/>
          </a:bodyPr>
          <a:lstStyle/>
          <a:p>
            <a:pPr algn="ctr"/>
            <a:r>
              <a:rPr lang="fr-FR" sz="1100" b="1" i="1" dirty="0">
                <a:solidFill>
                  <a:schemeClr val="accent1"/>
                </a:solidFill>
              </a:rPr>
              <a:t>Salariés du privé</a:t>
            </a:r>
          </a:p>
        </p:txBody>
      </p:sp>
      <p:sp>
        <p:nvSpPr>
          <p:cNvPr id="12" name="ZoneTexte 11">
            <a:extLst>
              <a:ext uri="{FF2B5EF4-FFF2-40B4-BE49-F238E27FC236}">
                <a16:creationId xmlns:a16="http://schemas.microsoft.com/office/drawing/2014/main" id="{21F7FE8D-A042-4CCA-AC96-23E22F798021}"/>
              </a:ext>
            </a:extLst>
          </p:cNvPr>
          <p:cNvSpPr txBox="1"/>
          <p:nvPr/>
        </p:nvSpPr>
        <p:spPr>
          <a:xfrm>
            <a:off x="8124936" y="1358408"/>
            <a:ext cx="1113577" cy="230832"/>
          </a:xfrm>
          <a:prstGeom prst="rect">
            <a:avLst/>
          </a:prstGeom>
          <a:noFill/>
        </p:spPr>
        <p:txBody>
          <a:bodyPr wrap="square" rtlCol="0">
            <a:spAutoFit/>
          </a:bodyPr>
          <a:lstStyle/>
          <a:p>
            <a:pPr algn="ctr"/>
            <a:r>
              <a:rPr lang="fr-FR" sz="900" b="1" i="1" dirty="0">
                <a:solidFill>
                  <a:schemeClr val="accent5"/>
                </a:solidFill>
              </a:rPr>
              <a:t>Fonctionnaires</a:t>
            </a:r>
          </a:p>
        </p:txBody>
      </p:sp>
    </p:spTree>
    <p:extLst>
      <p:ext uri="{BB962C8B-B14F-4D97-AF65-F5344CB8AC3E}">
        <p14:creationId xmlns:p14="http://schemas.microsoft.com/office/powerpoint/2010/main" val="330801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200966" y="117542"/>
            <a:ext cx="8762163" cy="648833"/>
          </a:xfrm>
        </p:spPr>
        <p:txBody>
          <a:bodyPr anchor="ctr">
            <a:noAutofit/>
          </a:bodyPr>
          <a:lstStyle/>
          <a:p>
            <a:pPr algn="just" eaLnBrk="0" hangingPunct="0">
              <a:defRPr/>
            </a:pPr>
            <a:r>
              <a:rPr lang="fr-FR" sz="1600" kern="0" dirty="0">
                <a:ea typeface="MS PGothic" pitchFamily="34" charset="-128"/>
                <a:cs typeface="MS PGothic"/>
              </a:rPr>
              <a:t>Près de 6 Français sur 10 estiment que ce serait une bonne chose pour eux de travailler dans la fonction publique territoriale, et encore davantage parmi ceux issus des catégories populaires</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13</a:t>
            </a:fld>
            <a:endParaRPr lang="en-US" dirty="0"/>
          </a:p>
        </p:txBody>
      </p:sp>
      <p:graphicFrame>
        <p:nvGraphicFramePr>
          <p:cNvPr id="15" name="Graphique 14"/>
          <p:cNvGraphicFramePr/>
          <p:nvPr>
            <p:extLst>
              <p:ext uri="{D42A27DB-BD31-4B8C-83A1-F6EECF244321}">
                <p14:modId xmlns:p14="http://schemas.microsoft.com/office/powerpoint/2010/main" val="766084452"/>
              </p:ext>
            </p:extLst>
          </p:nvPr>
        </p:nvGraphicFramePr>
        <p:xfrm>
          <a:off x="1256476" y="1515878"/>
          <a:ext cx="6651142" cy="516432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6149752" y="2102072"/>
            <a:ext cx="2232248"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6FBF4A"/>
                </a:solidFill>
              </a:rPr>
              <a:t>Oui : </a:t>
            </a:r>
            <a:r>
              <a:rPr lang="fr-FR" sz="2400" b="1" dirty="0">
                <a:solidFill>
                  <a:srgbClr val="6FBF4A"/>
                </a:solidFill>
              </a:rPr>
              <a:t>58%</a:t>
            </a:r>
            <a:endParaRPr lang="fr-FR" sz="1400" b="1" dirty="0">
              <a:solidFill>
                <a:srgbClr val="6FBF4A"/>
              </a:solidFill>
            </a:endParaRPr>
          </a:p>
          <a:p>
            <a:pPr algn="r"/>
            <a:endParaRPr lang="fr-FR" sz="1200" dirty="0">
              <a:solidFill>
                <a:srgbClr val="6FBF4A"/>
              </a:solidFill>
            </a:endParaRPr>
          </a:p>
          <a:p>
            <a:pPr algn="r"/>
            <a:r>
              <a:rPr lang="fr-FR" sz="1100" i="1" dirty="0">
                <a:solidFill>
                  <a:srgbClr val="6FBF4A"/>
                </a:solidFill>
              </a:rPr>
              <a:t>Catégories populaires : 68%</a:t>
            </a:r>
          </a:p>
        </p:txBody>
      </p:sp>
      <p:sp>
        <p:nvSpPr>
          <p:cNvPr id="17" name="Rectangle 16"/>
          <p:cNvSpPr/>
          <p:nvPr/>
        </p:nvSpPr>
        <p:spPr>
          <a:xfrm>
            <a:off x="472568" y="4639807"/>
            <a:ext cx="1979712"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F05559"/>
                </a:solidFill>
              </a:rPr>
              <a:t>Non : </a:t>
            </a:r>
            <a:r>
              <a:rPr lang="fr-FR" sz="2400" b="1" dirty="0">
                <a:solidFill>
                  <a:srgbClr val="F05559"/>
                </a:solidFill>
              </a:rPr>
              <a:t>41%</a:t>
            </a:r>
          </a:p>
          <a:p>
            <a:endParaRPr lang="fr-FR" sz="2400" b="1" dirty="0">
              <a:solidFill>
                <a:srgbClr val="F05559"/>
              </a:solidFill>
            </a:endParaRPr>
          </a:p>
          <a:p>
            <a:pPr lvl="0"/>
            <a:r>
              <a:rPr lang="fr-FR" sz="1100" i="1" dirty="0">
                <a:solidFill>
                  <a:srgbClr val="F05559"/>
                </a:solidFill>
              </a:rPr>
              <a:t>Cadres et professions libérales : 49%</a:t>
            </a:r>
          </a:p>
        </p:txBody>
      </p:sp>
      <p:sp>
        <p:nvSpPr>
          <p:cNvPr id="9" name="Rounded Rectangle 17"/>
          <p:cNvSpPr/>
          <p:nvPr/>
        </p:nvSpPr>
        <p:spPr>
          <a:xfrm>
            <a:off x="0" y="836712"/>
            <a:ext cx="9144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Diriez-vous que ce serait une bonne ou une mauvaise chose pour vous de travailler dans la fonction publique territoriale ?</a:t>
            </a:r>
          </a:p>
        </p:txBody>
      </p:sp>
      <p:sp>
        <p:nvSpPr>
          <p:cNvPr id="10" name="ZoneTexte 9"/>
          <p:cNvSpPr txBox="1"/>
          <p:nvPr/>
        </p:nvSpPr>
        <p:spPr>
          <a:xfrm>
            <a:off x="0" y="1196752"/>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spTree>
    <p:extLst>
      <p:ext uri="{BB962C8B-B14F-4D97-AF65-F5344CB8AC3E}">
        <p14:creationId xmlns:p14="http://schemas.microsoft.com/office/powerpoint/2010/main" val="126615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200966" y="117542"/>
            <a:ext cx="8762163" cy="648833"/>
          </a:xfrm>
        </p:spPr>
        <p:txBody>
          <a:bodyPr anchor="ctr">
            <a:noAutofit/>
          </a:bodyPr>
          <a:lstStyle/>
          <a:p>
            <a:pPr algn="just" eaLnBrk="0" hangingPunct="0">
              <a:defRPr/>
            </a:pPr>
            <a:r>
              <a:rPr lang="fr-FR" sz="1600" kern="0" dirty="0">
                <a:ea typeface="MS PGothic" pitchFamily="34" charset="-128"/>
                <a:cs typeface="MS PGothic"/>
              </a:rPr>
              <a:t>Un peu plus de 6 Français sur 10 estiment par ailleurs que ce serait une bonne chose si leur(s) enfant(s) travaillaient dans la fonction publique territoriale, d’autant plus parmi les sympathisants de gauche</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14</a:t>
            </a:fld>
            <a:endParaRPr lang="en-US" dirty="0"/>
          </a:p>
        </p:txBody>
      </p:sp>
      <p:graphicFrame>
        <p:nvGraphicFramePr>
          <p:cNvPr id="15" name="Graphique 14"/>
          <p:cNvGraphicFramePr/>
          <p:nvPr>
            <p:extLst>
              <p:ext uri="{D42A27DB-BD31-4B8C-83A1-F6EECF244321}">
                <p14:modId xmlns:p14="http://schemas.microsoft.com/office/powerpoint/2010/main" val="3204984265"/>
              </p:ext>
            </p:extLst>
          </p:nvPr>
        </p:nvGraphicFramePr>
        <p:xfrm>
          <a:off x="1337956" y="1633569"/>
          <a:ext cx="6651142" cy="516432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6149752" y="2016678"/>
            <a:ext cx="2232248"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6FBF4A"/>
                </a:solidFill>
              </a:rPr>
              <a:t>Bonne chose : </a:t>
            </a:r>
            <a:r>
              <a:rPr lang="fr-FR" sz="2400" b="1" dirty="0">
                <a:solidFill>
                  <a:srgbClr val="6FBF4A"/>
                </a:solidFill>
              </a:rPr>
              <a:t>62%</a:t>
            </a:r>
            <a:endParaRPr lang="fr-FR" sz="1400" b="1" dirty="0">
              <a:solidFill>
                <a:srgbClr val="6FBF4A"/>
              </a:solidFill>
            </a:endParaRPr>
          </a:p>
          <a:p>
            <a:pPr algn="r"/>
            <a:endParaRPr lang="fr-FR" sz="1200" dirty="0">
              <a:solidFill>
                <a:srgbClr val="6FBF4A"/>
              </a:solidFill>
            </a:endParaRPr>
          </a:p>
          <a:p>
            <a:pPr algn="r"/>
            <a:r>
              <a:rPr lang="fr-FR" sz="1100" i="1" dirty="0">
                <a:solidFill>
                  <a:srgbClr val="6FBF4A"/>
                </a:solidFill>
              </a:rPr>
              <a:t>Catégories populaires : 70%</a:t>
            </a:r>
          </a:p>
          <a:p>
            <a:pPr algn="r"/>
            <a:r>
              <a:rPr lang="fr-FR" sz="1100" i="1" dirty="0">
                <a:solidFill>
                  <a:srgbClr val="6FBF4A"/>
                </a:solidFill>
              </a:rPr>
              <a:t>Fonctionnaires : 72%</a:t>
            </a:r>
          </a:p>
        </p:txBody>
      </p:sp>
      <p:sp>
        <p:nvSpPr>
          <p:cNvPr id="17" name="Rectangle 16"/>
          <p:cNvSpPr/>
          <p:nvPr/>
        </p:nvSpPr>
        <p:spPr>
          <a:xfrm>
            <a:off x="326012" y="4701475"/>
            <a:ext cx="2666646"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F05559"/>
                </a:solidFill>
              </a:rPr>
              <a:t>Mauvaise chose : </a:t>
            </a:r>
            <a:r>
              <a:rPr lang="fr-FR" sz="2400" b="1" dirty="0">
                <a:solidFill>
                  <a:srgbClr val="F05559"/>
                </a:solidFill>
              </a:rPr>
              <a:t>37%</a:t>
            </a:r>
            <a:endParaRPr lang="fr-FR" sz="1400" b="1" dirty="0">
              <a:solidFill>
                <a:srgbClr val="F05559"/>
              </a:solidFill>
            </a:endParaRPr>
          </a:p>
          <a:p>
            <a:endParaRPr lang="fr-FR" sz="1200" dirty="0">
              <a:solidFill>
                <a:srgbClr val="F05559"/>
              </a:solidFill>
            </a:endParaRPr>
          </a:p>
          <a:p>
            <a:r>
              <a:rPr lang="fr-FR" sz="1100" i="1" dirty="0">
                <a:solidFill>
                  <a:srgbClr val="F05559"/>
                </a:solidFill>
              </a:rPr>
              <a:t>Cadres et professions libérales : 53%</a:t>
            </a:r>
          </a:p>
        </p:txBody>
      </p:sp>
      <p:sp>
        <p:nvSpPr>
          <p:cNvPr id="9" name="Rounded Rectangle 17"/>
          <p:cNvSpPr/>
          <p:nvPr/>
        </p:nvSpPr>
        <p:spPr>
          <a:xfrm>
            <a:off x="0" y="836712"/>
            <a:ext cx="9144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diriez-vous que ce serait une bonne ou une mauvaise chose que votre(vos) enfants travaillent dans la fonction publique territoriale ?</a:t>
            </a:r>
          </a:p>
        </p:txBody>
      </p:sp>
      <p:sp>
        <p:nvSpPr>
          <p:cNvPr id="10" name="ZoneTexte 9"/>
          <p:cNvSpPr txBox="1"/>
          <p:nvPr/>
        </p:nvSpPr>
        <p:spPr>
          <a:xfrm>
            <a:off x="0" y="1196752"/>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spTree>
    <p:extLst>
      <p:ext uri="{BB962C8B-B14F-4D97-AF65-F5344CB8AC3E}">
        <p14:creationId xmlns:p14="http://schemas.microsoft.com/office/powerpoint/2010/main" val="357021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200966" y="117542"/>
            <a:ext cx="8762163" cy="648833"/>
          </a:xfrm>
        </p:spPr>
        <p:txBody>
          <a:bodyPr anchor="ctr">
            <a:noAutofit/>
          </a:bodyPr>
          <a:lstStyle/>
          <a:p>
            <a:pPr algn="just" eaLnBrk="0" hangingPunct="0">
              <a:defRPr/>
            </a:pPr>
            <a:r>
              <a:rPr lang="fr-FR" sz="1400" kern="0" dirty="0">
                <a:ea typeface="MS PGothic" pitchFamily="34" charset="-128"/>
                <a:cs typeface="MS PGothic"/>
              </a:rPr>
              <a:t>Si les Français anticipent des conséquences positives pour le budget de l’Etat et des collectivités locales en cas de réduction du nombre de fonctionnaires territoriaux, ils se montrent plus pessimistes quant aux conséquences sur l’organisation et le service au public</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15</a:t>
            </a:fld>
            <a:endParaRPr lang="en-US" dirty="0"/>
          </a:p>
        </p:txBody>
      </p:sp>
      <p:sp>
        <p:nvSpPr>
          <p:cNvPr id="21" name="Rounded Rectangle 17"/>
          <p:cNvSpPr/>
          <p:nvPr/>
        </p:nvSpPr>
        <p:spPr>
          <a:xfrm>
            <a:off x="0" y="836712"/>
            <a:ext cx="9144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En cas de réduction du nombre de fonctionnaires territoriaux, diriez-vous que cela aurait plutôt des conséquences positives ou négatives dans chacun des domaines suivants ?</a:t>
            </a:r>
          </a:p>
        </p:txBody>
      </p:sp>
      <p:sp>
        <p:nvSpPr>
          <p:cNvPr id="22" name="ZoneTexte 21"/>
          <p:cNvSpPr txBox="1"/>
          <p:nvPr/>
        </p:nvSpPr>
        <p:spPr>
          <a:xfrm>
            <a:off x="0" y="1196752"/>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12" name="Graphique 11">
            <a:extLst>
              <a:ext uri="{FF2B5EF4-FFF2-40B4-BE49-F238E27FC236}">
                <a16:creationId xmlns:a16="http://schemas.microsoft.com/office/drawing/2014/main" id="{4F451ACC-60EA-4EEE-BEC9-6EA76279D2EC}"/>
              </a:ext>
            </a:extLst>
          </p:cNvPr>
          <p:cNvGraphicFramePr/>
          <p:nvPr>
            <p:extLst>
              <p:ext uri="{D42A27DB-BD31-4B8C-83A1-F6EECF244321}">
                <p14:modId xmlns:p14="http://schemas.microsoft.com/office/powerpoint/2010/main" val="653666007"/>
              </p:ext>
            </p:extLst>
          </p:nvPr>
        </p:nvGraphicFramePr>
        <p:xfrm>
          <a:off x="135717" y="1772786"/>
          <a:ext cx="6953697" cy="4808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au 17">
            <a:extLst>
              <a:ext uri="{FF2B5EF4-FFF2-40B4-BE49-F238E27FC236}">
                <a16:creationId xmlns:a16="http://schemas.microsoft.com/office/drawing/2014/main" id="{DCE17121-57BC-4474-A78F-CA8455719DAD}"/>
              </a:ext>
            </a:extLst>
          </p:cNvPr>
          <p:cNvGraphicFramePr>
            <a:graphicFrameLocks noGrp="1"/>
          </p:cNvGraphicFramePr>
          <p:nvPr>
            <p:extLst>
              <p:ext uri="{D42A27DB-BD31-4B8C-83A1-F6EECF244321}">
                <p14:modId xmlns:p14="http://schemas.microsoft.com/office/powerpoint/2010/main" val="2535225173"/>
              </p:ext>
            </p:extLst>
          </p:nvPr>
        </p:nvGraphicFramePr>
        <p:xfrm>
          <a:off x="6970331" y="1807544"/>
          <a:ext cx="1860716" cy="4285435"/>
        </p:xfrm>
        <a:graphic>
          <a:graphicData uri="http://schemas.openxmlformats.org/drawingml/2006/table">
            <a:tbl>
              <a:tblPr firstRow="1" bandRow="1">
                <a:tableStyleId>{5C22544A-7EE6-4342-B048-85BDC9FD1C3A}</a:tableStyleId>
              </a:tblPr>
              <a:tblGrid>
                <a:gridCol w="930358">
                  <a:extLst>
                    <a:ext uri="{9D8B030D-6E8A-4147-A177-3AD203B41FA5}">
                      <a16:colId xmlns:a16="http://schemas.microsoft.com/office/drawing/2014/main" val="445577930"/>
                    </a:ext>
                  </a:extLst>
                </a:gridCol>
                <a:gridCol w="930358">
                  <a:extLst>
                    <a:ext uri="{9D8B030D-6E8A-4147-A177-3AD203B41FA5}">
                      <a16:colId xmlns:a16="http://schemas.microsoft.com/office/drawing/2014/main" val="2653758622"/>
                    </a:ext>
                  </a:extLst>
                </a:gridCol>
              </a:tblGrid>
              <a:tr h="857087">
                <a:tc>
                  <a:txBody>
                    <a:bodyPr/>
                    <a:lstStyle/>
                    <a:p>
                      <a:pPr algn="ctr"/>
                      <a:r>
                        <a:rPr lang="fr-FR" sz="1600" b="1" i="1" dirty="0">
                          <a:solidFill>
                            <a:schemeClr val="accent1"/>
                          </a:solidFill>
                        </a:rPr>
                        <a:t>75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56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8615598"/>
                  </a:ext>
                </a:extLst>
              </a:tr>
              <a:tr h="857087">
                <a:tc>
                  <a:txBody>
                    <a:bodyPr/>
                    <a:lstStyle/>
                    <a:p>
                      <a:pPr algn="ctr"/>
                      <a:r>
                        <a:rPr lang="fr-FR" sz="1600" b="1" i="1" dirty="0">
                          <a:solidFill>
                            <a:schemeClr val="accent1"/>
                          </a:solidFill>
                        </a:rPr>
                        <a:t>64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51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183640"/>
                  </a:ext>
                </a:extLst>
              </a:tr>
              <a:tr h="857087">
                <a:tc>
                  <a:txBody>
                    <a:bodyPr/>
                    <a:lstStyle/>
                    <a:p>
                      <a:pPr algn="ctr"/>
                      <a:r>
                        <a:rPr lang="fr-FR" sz="1600" b="1" i="1" dirty="0">
                          <a:solidFill>
                            <a:schemeClr val="accent1"/>
                          </a:solidFill>
                        </a:rPr>
                        <a:t>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5462607"/>
                  </a:ext>
                </a:extLst>
              </a:tr>
              <a:tr h="857087">
                <a:tc>
                  <a:txBody>
                    <a:bodyPr/>
                    <a:lstStyle/>
                    <a:p>
                      <a:pPr algn="ctr"/>
                      <a:r>
                        <a:rPr lang="fr-FR" sz="1600" b="1" i="1" dirty="0">
                          <a:solidFill>
                            <a:schemeClr val="accent1"/>
                          </a:solidFill>
                        </a:rPr>
                        <a:t>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9593948"/>
                  </a:ext>
                </a:extLst>
              </a:tr>
              <a:tr h="857087">
                <a:tc>
                  <a:txBody>
                    <a:bodyPr/>
                    <a:lstStyle/>
                    <a:p>
                      <a:pPr algn="ctr"/>
                      <a:r>
                        <a:rPr lang="fr-FR" sz="1600" b="1" i="1" dirty="0">
                          <a:solidFill>
                            <a:schemeClr val="accent1"/>
                          </a:solidFill>
                        </a:rPr>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8814955"/>
                  </a:ext>
                </a:extLst>
              </a:tr>
            </a:tbl>
          </a:graphicData>
        </a:graphic>
      </p:graphicFrame>
      <p:cxnSp>
        <p:nvCxnSpPr>
          <p:cNvPr id="7" name="Connecteur droit 6">
            <a:extLst>
              <a:ext uri="{FF2B5EF4-FFF2-40B4-BE49-F238E27FC236}">
                <a16:creationId xmlns:a16="http://schemas.microsoft.com/office/drawing/2014/main" id="{C2F0FC67-68D3-4E33-8708-12D1156F079E}"/>
              </a:ext>
            </a:extLst>
          </p:cNvPr>
          <p:cNvCxnSpPr/>
          <p:nvPr/>
        </p:nvCxnSpPr>
        <p:spPr>
          <a:xfrm>
            <a:off x="7012858" y="1521459"/>
            <a:ext cx="1775657" cy="8256"/>
          </a:xfrm>
          <a:prstGeom prst="line">
            <a:avLst/>
          </a:prstGeom>
          <a:ln w="12700">
            <a:solidFill>
              <a:srgbClr val="70BF4A"/>
            </a:solidFill>
          </a:ln>
          <a:effectLst/>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C103F8F7-CF77-4B3D-8FB1-1BBDD28B9204}"/>
              </a:ext>
            </a:extLst>
          </p:cNvPr>
          <p:cNvSpPr txBox="1"/>
          <p:nvPr/>
        </p:nvSpPr>
        <p:spPr>
          <a:xfrm>
            <a:off x="6672402" y="1267448"/>
            <a:ext cx="2353899" cy="261610"/>
          </a:xfrm>
          <a:prstGeom prst="rect">
            <a:avLst/>
          </a:prstGeom>
          <a:noFill/>
        </p:spPr>
        <p:txBody>
          <a:bodyPr wrap="square" rtlCol="0">
            <a:spAutoFit/>
          </a:bodyPr>
          <a:lstStyle/>
          <a:p>
            <a:pPr algn="ctr"/>
            <a:r>
              <a:rPr lang="fr-FR" sz="1100" b="1" i="1" dirty="0">
                <a:solidFill>
                  <a:srgbClr val="70BF4A"/>
                </a:solidFill>
              </a:rPr>
              <a:t>« Des conséquences positives »</a:t>
            </a:r>
          </a:p>
        </p:txBody>
      </p:sp>
      <p:sp>
        <p:nvSpPr>
          <p:cNvPr id="15" name="ZoneTexte 14">
            <a:extLst>
              <a:ext uri="{FF2B5EF4-FFF2-40B4-BE49-F238E27FC236}">
                <a16:creationId xmlns:a16="http://schemas.microsoft.com/office/drawing/2014/main" id="{E162F911-B473-4C7B-A4BA-D2E693C952F3}"/>
              </a:ext>
            </a:extLst>
          </p:cNvPr>
          <p:cNvSpPr txBox="1"/>
          <p:nvPr/>
        </p:nvSpPr>
        <p:spPr>
          <a:xfrm>
            <a:off x="6934903" y="1584844"/>
            <a:ext cx="909190" cy="430887"/>
          </a:xfrm>
          <a:prstGeom prst="rect">
            <a:avLst/>
          </a:prstGeom>
          <a:noFill/>
        </p:spPr>
        <p:txBody>
          <a:bodyPr wrap="square" rtlCol="0">
            <a:spAutoFit/>
          </a:bodyPr>
          <a:lstStyle/>
          <a:p>
            <a:pPr algn="ctr"/>
            <a:r>
              <a:rPr lang="fr-FR" sz="1100" b="1" i="1" dirty="0">
                <a:solidFill>
                  <a:schemeClr val="accent1"/>
                </a:solidFill>
              </a:rPr>
              <a:t>Salariés du privé</a:t>
            </a:r>
          </a:p>
        </p:txBody>
      </p:sp>
      <p:sp>
        <p:nvSpPr>
          <p:cNvPr id="16" name="ZoneTexte 15">
            <a:extLst>
              <a:ext uri="{FF2B5EF4-FFF2-40B4-BE49-F238E27FC236}">
                <a16:creationId xmlns:a16="http://schemas.microsoft.com/office/drawing/2014/main" id="{98E8C240-4778-4D10-A19A-58F1AA37FD73}"/>
              </a:ext>
            </a:extLst>
          </p:cNvPr>
          <p:cNvSpPr txBox="1"/>
          <p:nvPr/>
        </p:nvSpPr>
        <p:spPr>
          <a:xfrm>
            <a:off x="7798888" y="1675380"/>
            <a:ext cx="1173294" cy="253916"/>
          </a:xfrm>
          <a:prstGeom prst="rect">
            <a:avLst/>
          </a:prstGeom>
          <a:noFill/>
        </p:spPr>
        <p:txBody>
          <a:bodyPr wrap="square" rtlCol="0">
            <a:spAutoFit/>
          </a:bodyPr>
          <a:lstStyle/>
          <a:p>
            <a:pPr algn="ctr"/>
            <a:r>
              <a:rPr lang="fr-FR" sz="1050" b="1" i="1" dirty="0">
                <a:solidFill>
                  <a:schemeClr val="accent5"/>
                </a:solidFill>
              </a:rPr>
              <a:t>Fonctionnaires</a:t>
            </a:r>
          </a:p>
        </p:txBody>
      </p:sp>
    </p:spTree>
    <p:extLst>
      <p:ext uri="{BB962C8B-B14F-4D97-AF65-F5344CB8AC3E}">
        <p14:creationId xmlns:p14="http://schemas.microsoft.com/office/powerpoint/2010/main" val="200799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27"/>
          </p:nvPr>
        </p:nvSpPr>
        <p:spPr>
          <a:xfrm>
            <a:off x="531349" y="3471031"/>
            <a:ext cx="3764033" cy="215683"/>
          </a:xfrm>
        </p:spPr>
        <p:txBody>
          <a:bodyPr>
            <a:noAutofit/>
          </a:bodyPr>
          <a:lstStyle/>
          <a:p>
            <a:r>
              <a:rPr lang="fr-FR" sz="1200" dirty="0"/>
              <a:t>Suivez l’actualité de Harris Interactive sur :</a:t>
            </a:r>
          </a:p>
        </p:txBody>
      </p:sp>
      <p:sp>
        <p:nvSpPr>
          <p:cNvPr id="17" name="Espace réservé du texte 16"/>
          <p:cNvSpPr>
            <a:spLocks noGrp="1"/>
          </p:cNvSpPr>
          <p:nvPr>
            <p:ph type="body" sz="quarter" idx="37"/>
          </p:nvPr>
        </p:nvSpPr>
        <p:spPr>
          <a:xfrm>
            <a:off x="509780" y="926970"/>
            <a:ext cx="1903586" cy="406190"/>
          </a:xfrm>
        </p:spPr>
        <p:txBody>
          <a:bodyPr/>
          <a:lstStyle/>
          <a:p>
            <a:r>
              <a:rPr lang="fr-FR" dirty="0"/>
              <a:t>Contacts</a:t>
            </a:r>
          </a:p>
        </p:txBody>
      </p:sp>
      <p:sp>
        <p:nvSpPr>
          <p:cNvPr id="18" name="Espace réservé du texte 6"/>
          <p:cNvSpPr>
            <a:spLocks noGrp="1"/>
          </p:cNvSpPr>
          <p:nvPr>
            <p:ph type="body" sz="quarter" idx="27"/>
          </p:nvPr>
        </p:nvSpPr>
        <p:spPr>
          <a:xfrm>
            <a:off x="718757" y="4734193"/>
            <a:ext cx="2106739" cy="224862"/>
          </a:xfrm>
        </p:spPr>
        <p:txBody>
          <a:bodyPr>
            <a:noAutofit/>
          </a:bodyPr>
          <a:lstStyle/>
          <a:p>
            <a:pPr algn="ctr"/>
            <a:r>
              <a:rPr lang="fr-FR" sz="1200" b="0" u="sng" dirty="0">
                <a:hlinkClick r:id="rId2"/>
              </a:rPr>
              <a:t>www.harris-interactive.com</a:t>
            </a:r>
            <a:endParaRPr lang="fr-FR" sz="1200" b="0" dirty="0"/>
          </a:p>
        </p:txBody>
      </p:sp>
      <p:sp>
        <p:nvSpPr>
          <p:cNvPr id="19" name="Espace réservé du texte 6"/>
          <p:cNvSpPr>
            <a:spLocks noGrp="1"/>
          </p:cNvSpPr>
          <p:nvPr>
            <p:ph type="body" sz="quarter" idx="27"/>
          </p:nvPr>
        </p:nvSpPr>
        <p:spPr>
          <a:xfrm>
            <a:off x="2738841" y="4738783"/>
            <a:ext cx="1742640" cy="215683"/>
          </a:xfrm>
        </p:spPr>
        <p:txBody>
          <a:bodyPr>
            <a:noAutofit/>
          </a:bodyPr>
          <a:lstStyle/>
          <a:p>
            <a:pPr algn="ctr"/>
            <a:r>
              <a:rPr lang="fr-FR" sz="1200" b="0" u="sng" dirty="0">
                <a:hlinkClick r:id="rId3"/>
              </a:rPr>
              <a:t>Facebook</a:t>
            </a:r>
            <a:endParaRPr lang="fr-FR" sz="1200" b="0" dirty="0">
              <a:hlinkClick r:id="rId3"/>
            </a:endParaRPr>
          </a:p>
        </p:txBody>
      </p:sp>
      <p:sp>
        <p:nvSpPr>
          <p:cNvPr id="20" name="Espace réservé du texte 6"/>
          <p:cNvSpPr>
            <a:spLocks noGrp="1"/>
          </p:cNvSpPr>
          <p:nvPr>
            <p:ph type="body" sz="quarter" idx="27"/>
          </p:nvPr>
        </p:nvSpPr>
        <p:spPr>
          <a:xfrm>
            <a:off x="4577280" y="4738783"/>
            <a:ext cx="1742640" cy="215683"/>
          </a:xfrm>
        </p:spPr>
        <p:txBody>
          <a:bodyPr>
            <a:noAutofit/>
          </a:bodyPr>
          <a:lstStyle/>
          <a:p>
            <a:pPr algn="ctr"/>
            <a:r>
              <a:rPr lang="fr-FR" sz="1200" b="0" u="sng" dirty="0">
                <a:hlinkClick r:id="rId4"/>
              </a:rPr>
              <a:t>Twitter</a:t>
            </a:r>
            <a:endParaRPr lang="fr-FR" sz="1200" b="0" dirty="0">
              <a:hlinkClick r:id="rId5"/>
            </a:endParaRPr>
          </a:p>
        </p:txBody>
      </p:sp>
      <p:sp>
        <p:nvSpPr>
          <p:cNvPr id="21" name="Espace réservé du texte 6"/>
          <p:cNvSpPr>
            <a:spLocks noGrp="1"/>
          </p:cNvSpPr>
          <p:nvPr>
            <p:ph type="body" sz="quarter" idx="27"/>
          </p:nvPr>
        </p:nvSpPr>
        <p:spPr>
          <a:xfrm>
            <a:off x="6408351" y="4729603"/>
            <a:ext cx="1742640" cy="234042"/>
          </a:xfrm>
        </p:spPr>
        <p:txBody>
          <a:bodyPr>
            <a:noAutofit/>
          </a:bodyPr>
          <a:lstStyle/>
          <a:p>
            <a:pPr algn="ctr"/>
            <a:r>
              <a:rPr lang="fr-FR" sz="1200" b="0" u="sng" dirty="0">
                <a:hlinkClick r:id="rId6"/>
              </a:rPr>
              <a:t>LinkedIn</a:t>
            </a:r>
            <a:endParaRPr lang="fr-FR" sz="1200" b="0" dirty="0"/>
          </a:p>
        </p:txBody>
      </p:sp>
      <p:sp>
        <p:nvSpPr>
          <p:cNvPr id="22" name="Espace réservé du texte 6"/>
          <p:cNvSpPr>
            <a:spLocks noGrp="1"/>
          </p:cNvSpPr>
          <p:nvPr>
            <p:ph type="body" sz="quarter" idx="27"/>
          </p:nvPr>
        </p:nvSpPr>
        <p:spPr>
          <a:xfrm>
            <a:off x="509780" y="5433911"/>
            <a:ext cx="8349717" cy="596065"/>
          </a:xfrm>
        </p:spPr>
        <p:txBody>
          <a:bodyPr>
            <a:noAutofit/>
          </a:bodyPr>
          <a:lstStyle/>
          <a:p>
            <a:r>
              <a:rPr lang="fr-FR" sz="1200" dirty="0"/>
              <a:t>Contacts Harris Interactive en France :</a:t>
            </a:r>
          </a:p>
          <a:p>
            <a:r>
              <a:rPr lang="fr-FR" sz="1200" b="0" dirty="0"/>
              <a:t>Jean-Daniel Lévy – Directeur du Département Politique &amp; Opinion - 01 44 87 60 30 - </a:t>
            </a:r>
            <a:r>
              <a:rPr lang="fr-FR" sz="1200" b="0" u="sng" dirty="0">
                <a:hlinkClick r:id="rId7"/>
              </a:rPr>
              <a:t>jdlevy@harrisinteractive.fr</a:t>
            </a:r>
            <a:endParaRPr lang="fr-FR" sz="1200" b="0" u="sng" dirty="0"/>
          </a:p>
          <a:p>
            <a:r>
              <a:rPr lang="fr-FR" sz="1200" b="0" dirty="0"/>
              <a:t>Laurence Lavernhe – Responsable de la communication - 01 44 87 60 94 - 01 44 87 60 30 - </a:t>
            </a:r>
            <a:r>
              <a:rPr lang="fr-FR" sz="1200" b="0" u="sng" dirty="0">
                <a:hlinkClick r:id="rId8"/>
              </a:rPr>
              <a:t>llavernhe@harrisinteractive.fr</a:t>
            </a:r>
            <a:endParaRPr lang="fr-FR" sz="1200" b="0" dirty="0"/>
          </a:p>
        </p:txBody>
      </p:sp>
      <p:cxnSp>
        <p:nvCxnSpPr>
          <p:cNvPr id="23" name="Straight Connector 18"/>
          <p:cNvCxnSpPr/>
          <p:nvPr/>
        </p:nvCxnSpPr>
        <p:spPr>
          <a:xfrm>
            <a:off x="509780" y="5178105"/>
            <a:ext cx="575749" cy="0"/>
          </a:xfrm>
          <a:prstGeom prst="line">
            <a:avLst/>
          </a:prstGeom>
          <a:ln>
            <a:solidFill>
              <a:srgbClr val="70BF4A"/>
            </a:solidFill>
          </a:ln>
          <a:effectLst/>
        </p:spPr>
        <p:style>
          <a:lnRef idx="2">
            <a:schemeClr val="accent1"/>
          </a:lnRef>
          <a:fillRef idx="0">
            <a:schemeClr val="accent1"/>
          </a:fillRef>
          <a:effectRef idx="1">
            <a:schemeClr val="accent1"/>
          </a:effectRef>
          <a:fontRef idx="minor">
            <a:schemeClr val="tx1"/>
          </a:fontRef>
        </p:style>
      </p:cxnSp>
      <p:sp>
        <p:nvSpPr>
          <p:cNvPr id="24" name="Espace réservé du texte 6"/>
          <p:cNvSpPr>
            <a:spLocks noGrp="1"/>
          </p:cNvSpPr>
          <p:nvPr>
            <p:ph type="body" sz="quarter" idx="27"/>
          </p:nvPr>
        </p:nvSpPr>
        <p:spPr>
          <a:xfrm>
            <a:off x="531350" y="2005223"/>
            <a:ext cx="5277250" cy="925105"/>
          </a:xfrm>
        </p:spPr>
        <p:txBody>
          <a:bodyPr>
            <a:noAutofit/>
          </a:bodyPr>
          <a:lstStyle/>
          <a:p>
            <a:r>
              <a:rPr lang="fr-FR" sz="1200" b="0" dirty="0"/>
              <a:t>Merci de noter que toute </a:t>
            </a:r>
            <a:r>
              <a:rPr lang="fr-FR" sz="1200" dirty="0"/>
              <a:t>diffusion de ces résultats</a:t>
            </a:r>
          </a:p>
          <a:p>
            <a:r>
              <a:rPr lang="fr-FR" sz="1200" b="0" dirty="0"/>
              <a:t>doit être accompagnée des éléments techniques suivants :</a:t>
            </a:r>
          </a:p>
          <a:p>
            <a:r>
              <a:rPr lang="fr-FR" sz="1200" b="0" dirty="0"/>
              <a:t>le </a:t>
            </a:r>
            <a:r>
              <a:rPr lang="fr-FR" sz="1200" dirty="0"/>
              <a:t>nom de l'institut</a:t>
            </a:r>
            <a:r>
              <a:rPr lang="fr-FR" sz="1200" b="0" dirty="0"/>
              <a:t>, le </a:t>
            </a:r>
            <a:r>
              <a:rPr lang="fr-FR" sz="1200" dirty="0"/>
              <a:t>nom du commanditaire de l’étude</a:t>
            </a:r>
            <a:r>
              <a:rPr lang="fr-FR" sz="1200" b="0" dirty="0"/>
              <a:t>,</a:t>
            </a:r>
          </a:p>
          <a:p>
            <a:r>
              <a:rPr lang="fr-FR" sz="1200" b="0" dirty="0"/>
              <a:t>la </a:t>
            </a:r>
            <a:r>
              <a:rPr lang="fr-FR" sz="1200" dirty="0"/>
              <a:t>méthode d'enquête</a:t>
            </a:r>
            <a:r>
              <a:rPr lang="fr-FR" sz="1200" b="0" dirty="0"/>
              <a:t>, les </a:t>
            </a:r>
            <a:r>
              <a:rPr lang="fr-FR" sz="1200" dirty="0"/>
              <a:t>dates de réalisation</a:t>
            </a:r>
            <a:r>
              <a:rPr lang="fr-FR" sz="1200" b="0" dirty="0"/>
              <a:t> et la </a:t>
            </a:r>
            <a:r>
              <a:rPr lang="fr-FR" sz="1200" dirty="0"/>
              <a:t>taille de l'échantillon</a:t>
            </a:r>
            <a:r>
              <a:rPr lang="fr-FR" sz="1200" b="0" dirty="0"/>
              <a:t>.</a:t>
            </a:r>
          </a:p>
        </p:txBody>
      </p:sp>
      <p:cxnSp>
        <p:nvCxnSpPr>
          <p:cNvPr id="25" name="Straight Connector 18"/>
          <p:cNvCxnSpPr/>
          <p:nvPr/>
        </p:nvCxnSpPr>
        <p:spPr>
          <a:xfrm>
            <a:off x="535386" y="3190202"/>
            <a:ext cx="575749" cy="0"/>
          </a:xfrm>
          <a:prstGeom prst="line">
            <a:avLst/>
          </a:prstGeom>
          <a:ln>
            <a:solidFill>
              <a:srgbClr val="70BF4A"/>
            </a:solidFill>
          </a:ln>
          <a:effectLst/>
        </p:spPr>
        <p:style>
          <a:lnRef idx="2">
            <a:schemeClr val="accent1"/>
          </a:lnRef>
          <a:fillRef idx="0">
            <a:schemeClr val="accent1"/>
          </a:fillRef>
          <a:effectRef idx="1">
            <a:schemeClr val="accent1"/>
          </a:effectRef>
          <a:fontRef idx="minor">
            <a:schemeClr val="tx1"/>
          </a:fontRef>
        </p:style>
      </p:cxnSp>
      <p:grpSp>
        <p:nvGrpSpPr>
          <p:cNvPr id="8" name="Groupe 7"/>
          <p:cNvGrpSpPr/>
          <p:nvPr/>
        </p:nvGrpSpPr>
        <p:grpSpPr>
          <a:xfrm>
            <a:off x="1412958" y="3887070"/>
            <a:ext cx="720000" cy="720000"/>
            <a:chOff x="1412958" y="3887070"/>
            <a:chExt cx="720000" cy="720000"/>
          </a:xfrm>
        </p:grpSpPr>
        <p:pic>
          <p:nvPicPr>
            <p:cNvPr id="2" name="Imag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6932" y="4066736"/>
              <a:ext cx="429470" cy="429470"/>
            </a:xfrm>
            <a:prstGeom prst="rect">
              <a:avLst/>
            </a:prstGeom>
          </p:spPr>
        </p:pic>
        <p:sp>
          <p:nvSpPr>
            <p:cNvPr id="6" name="Ellipse 5"/>
            <p:cNvSpPr/>
            <p:nvPr/>
          </p:nvSpPr>
          <p:spPr>
            <a:xfrm>
              <a:off x="1412958"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p:cNvGrpSpPr/>
          <p:nvPr/>
        </p:nvGrpSpPr>
        <p:grpSpPr>
          <a:xfrm>
            <a:off x="3250161" y="3887070"/>
            <a:ext cx="720000" cy="720000"/>
            <a:chOff x="3250161" y="3887070"/>
            <a:chExt cx="720000" cy="720000"/>
          </a:xfrm>
        </p:grpSpPr>
        <p:pic>
          <p:nvPicPr>
            <p:cNvPr id="3" name="Image 2"/>
            <p:cNvPicPr>
              <a:picLocks noChangeAspect="1"/>
            </p:cNvPicPr>
            <p:nvPr/>
          </p:nvPicPr>
          <p:blipFill rotWithShape="1">
            <a:blip r:embed="rId10">
              <a:extLst>
                <a:ext uri="{28A0092B-C50C-407E-A947-70E740481C1C}">
                  <a14:useLocalDpi xmlns:a14="http://schemas.microsoft.com/office/drawing/2010/main" val="0"/>
                </a:ext>
              </a:extLst>
            </a:blip>
            <a:srcRect l="33744" t="18686" r="34349" b="18781"/>
            <a:stretch/>
          </p:blipFill>
          <p:spPr>
            <a:xfrm>
              <a:off x="3465274" y="3980970"/>
              <a:ext cx="289775" cy="567906"/>
            </a:xfrm>
            <a:prstGeom prst="rect">
              <a:avLst/>
            </a:prstGeom>
          </p:spPr>
        </p:pic>
        <p:sp>
          <p:nvSpPr>
            <p:cNvPr id="26" name="Ellipse 25"/>
            <p:cNvSpPr/>
            <p:nvPr/>
          </p:nvSpPr>
          <p:spPr>
            <a:xfrm>
              <a:off x="3250161"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0" name="Groupe 9"/>
          <p:cNvGrpSpPr/>
          <p:nvPr/>
        </p:nvGrpSpPr>
        <p:grpSpPr>
          <a:xfrm>
            <a:off x="5088600" y="3887070"/>
            <a:ext cx="720000" cy="720000"/>
            <a:chOff x="5088600" y="3887070"/>
            <a:chExt cx="720000" cy="720000"/>
          </a:xfrm>
        </p:grpSpPr>
        <p:pic>
          <p:nvPicPr>
            <p:cNvPr id="4" name="Image 3"/>
            <p:cNvPicPr>
              <a:picLocks noChangeAspect="1"/>
            </p:cNvPicPr>
            <p:nvPr/>
          </p:nvPicPr>
          <p:blipFill rotWithShape="1">
            <a:blip r:embed="rId11">
              <a:extLst>
                <a:ext uri="{28A0092B-C50C-407E-A947-70E740481C1C}">
                  <a14:useLocalDpi xmlns:a14="http://schemas.microsoft.com/office/drawing/2010/main" val="0"/>
                </a:ext>
              </a:extLst>
            </a:blip>
            <a:srcRect l="21187" t="25268" r="20779" b="24586"/>
            <a:stretch/>
          </p:blipFill>
          <p:spPr>
            <a:xfrm>
              <a:off x="5235472" y="4068344"/>
              <a:ext cx="465820" cy="402489"/>
            </a:xfrm>
            <a:prstGeom prst="rect">
              <a:avLst/>
            </a:prstGeom>
          </p:spPr>
        </p:pic>
        <p:sp>
          <p:nvSpPr>
            <p:cNvPr id="31" name="Ellipse 30"/>
            <p:cNvSpPr/>
            <p:nvPr/>
          </p:nvSpPr>
          <p:spPr>
            <a:xfrm>
              <a:off x="5088600"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4" name="Groupe 13"/>
          <p:cNvGrpSpPr/>
          <p:nvPr/>
        </p:nvGrpSpPr>
        <p:grpSpPr>
          <a:xfrm>
            <a:off x="6919671" y="3887070"/>
            <a:ext cx="720000" cy="720000"/>
            <a:chOff x="6919671" y="3887070"/>
            <a:chExt cx="720000" cy="720000"/>
          </a:xfrm>
        </p:grpSpPr>
        <p:pic>
          <p:nvPicPr>
            <p:cNvPr id="5" name="Image 4"/>
            <p:cNvPicPr>
              <a:picLocks noChangeAspect="1"/>
            </p:cNvPicPr>
            <p:nvPr/>
          </p:nvPicPr>
          <p:blipFill rotWithShape="1">
            <a:blip r:embed="rId12">
              <a:extLst>
                <a:ext uri="{28A0092B-C50C-407E-A947-70E740481C1C}">
                  <a14:useLocalDpi xmlns:a14="http://schemas.microsoft.com/office/drawing/2010/main" val="0"/>
                </a:ext>
              </a:extLst>
            </a:blip>
            <a:srcRect l="23058" t="23265" r="22809" b="21585"/>
            <a:stretch/>
          </p:blipFill>
          <p:spPr>
            <a:xfrm>
              <a:off x="7084141" y="4056408"/>
              <a:ext cx="408478" cy="416161"/>
            </a:xfrm>
            <a:prstGeom prst="rect">
              <a:avLst/>
            </a:prstGeom>
          </p:spPr>
        </p:pic>
        <p:sp>
          <p:nvSpPr>
            <p:cNvPr id="32" name="Ellipse 31"/>
            <p:cNvSpPr/>
            <p:nvPr/>
          </p:nvSpPr>
          <p:spPr>
            <a:xfrm>
              <a:off x="6919671"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0542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p:txBody>
          <a:bodyPr/>
          <a:lstStyle/>
          <a:p>
            <a:r>
              <a:rPr lang="fr-FR" dirty="0">
                <a:solidFill>
                  <a:srgbClr val="70BF4A"/>
                </a:solidFill>
              </a:rPr>
              <a:t>Sommaire</a:t>
            </a:r>
          </a:p>
        </p:txBody>
      </p:sp>
      <p:graphicFrame>
        <p:nvGraphicFramePr>
          <p:cNvPr id="5" name="Tableau 4"/>
          <p:cNvGraphicFramePr>
            <a:graphicFrameLocks noGrp="1"/>
          </p:cNvGraphicFramePr>
          <p:nvPr>
            <p:extLst>
              <p:ext uri="{D42A27DB-BD31-4B8C-83A1-F6EECF244321}">
                <p14:modId xmlns:p14="http://schemas.microsoft.com/office/powerpoint/2010/main" val="850781891"/>
              </p:ext>
            </p:extLst>
          </p:nvPr>
        </p:nvGraphicFramePr>
        <p:xfrm>
          <a:off x="347244" y="1790360"/>
          <a:ext cx="5830271" cy="4036281"/>
        </p:xfrm>
        <a:graphic>
          <a:graphicData uri="http://schemas.openxmlformats.org/drawingml/2006/table">
            <a:tbl>
              <a:tblPr firstRow="1" bandRow="1">
                <a:tableStyleId>{5C22544A-7EE6-4342-B048-85BDC9FD1C3A}</a:tableStyleId>
              </a:tblPr>
              <a:tblGrid>
                <a:gridCol w="5070315">
                  <a:extLst>
                    <a:ext uri="{9D8B030D-6E8A-4147-A177-3AD203B41FA5}">
                      <a16:colId xmlns:a16="http://schemas.microsoft.com/office/drawing/2014/main" val="20000"/>
                    </a:ext>
                  </a:extLst>
                </a:gridCol>
                <a:gridCol w="759956">
                  <a:extLst>
                    <a:ext uri="{9D8B030D-6E8A-4147-A177-3AD203B41FA5}">
                      <a16:colId xmlns:a16="http://schemas.microsoft.com/office/drawing/2014/main" val="20001"/>
                    </a:ext>
                  </a:extLst>
                </a:gridCol>
              </a:tblGrid>
              <a:tr h="1195821">
                <a:tc>
                  <a:txBody>
                    <a:bodyPr/>
                    <a:lstStyle/>
                    <a:p>
                      <a:r>
                        <a:rPr lang="fr-FR" dirty="0">
                          <a:solidFill>
                            <a:schemeClr val="accent1"/>
                          </a:solidFill>
                        </a:rPr>
                        <a:t>Méthodologie d’enquête</a:t>
                      </a:r>
                    </a:p>
                  </a:txBody>
                  <a:tcPr>
                    <a:noFill/>
                  </a:tcPr>
                </a:tc>
                <a:tc>
                  <a:txBody>
                    <a:bodyPr/>
                    <a:lstStyle/>
                    <a:p>
                      <a:r>
                        <a:rPr lang="fr-FR" sz="1600" b="1" dirty="0">
                          <a:solidFill>
                            <a:schemeClr val="accent1"/>
                          </a:solidFill>
                        </a:rPr>
                        <a:t>P.3</a:t>
                      </a:r>
                    </a:p>
                  </a:txBody>
                  <a:tcPr>
                    <a:noFill/>
                  </a:tcPr>
                </a:tc>
                <a:extLst>
                  <a:ext uri="{0D108BD9-81ED-4DB2-BD59-A6C34878D82A}">
                    <a16:rowId xmlns:a16="http://schemas.microsoft.com/office/drawing/2014/main" val="10000"/>
                  </a:ext>
                </a:extLst>
              </a:tr>
              <a:tr h="1420230">
                <a:tc>
                  <a:txBody>
                    <a:bodyPr/>
                    <a:lstStyle/>
                    <a:p>
                      <a:r>
                        <a:rPr lang="fr-FR" b="1" dirty="0">
                          <a:solidFill>
                            <a:schemeClr val="accent1"/>
                          </a:solidFill>
                        </a:rPr>
                        <a:t>Le regard d’ensemble des Français à l’égard de la fonction publique</a:t>
                      </a:r>
                    </a:p>
                  </a:txBody>
                  <a:tcPr>
                    <a:noFill/>
                  </a:tcPr>
                </a:tc>
                <a:tc>
                  <a:txBody>
                    <a:bodyPr/>
                    <a:lstStyle/>
                    <a:p>
                      <a:r>
                        <a:rPr lang="fr-FR" sz="1600" b="1" dirty="0">
                          <a:solidFill>
                            <a:schemeClr val="accent1"/>
                          </a:solidFill>
                        </a:rPr>
                        <a:t>P.5</a:t>
                      </a:r>
                    </a:p>
                  </a:txBody>
                  <a:tcPr>
                    <a:noFill/>
                  </a:tcPr>
                </a:tc>
                <a:extLst>
                  <a:ext uri="{0D108BD9-81ED-4DB2-BD59-A6C34878D82A}">
                    <a16:rowId xmlns:a16="http://schemas.microsoft.com/office/drawing/2014/main" val="10002"/>
                  </a:ext>
                </a:extLst>
              </a:tr>
              <a:tr h="1420230">
                <a:tc>
                  <a:txBody>
                    <a:bodyPr/>
                    <a:lstStyle/>
                    <a:p>
                      <a:r>
                        <a:rPr lang="fr-FR" b="1" dirty="0">
                          <a:solidFill>
                            <a:schemeClr val="accent1"/>
                          </a:solidFill>
                        </a:rPr>
                        <a:t>La perception des fonctionnaires territoriaux par les Français</a:t>
                      </a:r>
                    </a:p>
                  </a:txBody>
                  <a:tcPr>
                    <a:noFill/>
                  </a:tcPr>
                </a:tc>
                <a:tc>
                  <a:txBody>
                    <a:bodyPr/>
                    <a:lstStyle/>
                    <a:p>
                      <a:r>
                        <a:rPr lang="fr-FR" sz="1600" b="1" dirty="0">
                          <a:solidFill>
                            <a:schemeClr val="accent1"/>
                          </a:solidFill>
                        </a:rPr>
                        <a:t>P.8</a:t>
                      </a:r>
                    </a:p>
                  </a:txBody>
                  <a:tcPr>
                    <a:noFill/>
                  </a:tcPr>
                </a:tc>
                <a:extLst>
                  <a:ext uri="{0D108BD9-81ED-4DB2-BD59-A6C34878D82A}">
                    <a16:rowId xmlns:a16="http://schemas.microsoft.com/office/drawing/2014/main" val="2119223077"/>
                  </a:ext>
                </a:extLst>
              </a:tr>
            </a:tbl>
          </a:graphicData>
        </a:graphic>
      </p:graphicFrame>
    </p:spTree>
    <p:extLst>
      <p:ext uri="{BB962C8B-B14F-4D97-AF65-F5344CB8AC3E}">
        <p14:creationId xmlns:p14="http://schemas.microsoft.com/office/powerpoint/2010/main" val="355363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4"/>
          </p:nvPr>
        </p:nvSpPr>
        <p:spPr/>
        <p:txBody>
          <a:bodyPr/>
          <a:lstStyle/>
          <a:p>
            <a:fld id="{8B466926-FFCF-D849-BE20-83CC7D4E4416}" type="slidenum">
              <a:rPr lang="en-US" smtClean="0"/>
              <a:pPr/>
              <a:t>3</a:t>
            </a:fld>
            <a:endParaRPr lang="en-US" dirty="0"/>
          </a:p>
        </p:txBody>
      </p:sp>
      <p:sp>
        <p:nvSpPr>
          <p:cNvPr id="9" name="Espace réservé du texte 3"/>
          <p:cNvSpPr>
            <a:spLocks noGrp="1"/>
          </p:cNvSpPr>
          <p:nvPr>
            <p:ph type="body" sz="quarter" idx="23"/>
          </p:nvPr>
        </p:nvSpPr>
        <p:spPr>
          <a:xfrm>
            <a:off x="1766881" y="1267260"/>
            <a:ext cx="6971367" cy="822798"/>
          </a:xfrm>
        </p:spPr>
        <p:txBody>
          <a:bodyPr anchor="ctr">
            <a:noAutofit/>
          </a:bodyPr>
          <a:lstStyle/>
          <a:p>
            <a:r>
              <a:rPr lang="fr-FR" sz="1600" dirty="0"/>
              <a:t>Enquête réalisée </a:t>
            </a:r>
            <a:r>
              <a:rPr lang="fr-FR" sz="1600" b="1" dirty="0">
                <a:solidFill>
                  <a:srgbClr val="70BF4A"/>
                </a:solidFill>
              </a:rPr>
              <a:t>en ligne </a:t>
            </a:r>
            <a:r>
              <a:rPr lang="fr-FR" sz="1600" dirty="0">
                <a:solidFill>
                  <a:schemeClr val="accent1"/>
                </a:solidFill>
              </a:rPr>
              <a:t>du</a:t>
            </a:r>
            <a:r>
              <a:rPr lang="fr-FR" sz="1600" dirty="0"/>
              <a:t> </a:t>
            </a:r>
            <a:r>
              <a:rPr lang="fr-FR" sz="1600" b="1" dirty="0">
                <a:solidFill>
                  <a:schemeClr val="accent2"/>
                </a:solidFill>
              </a:rPr>
              <a:t>24</a:t>
            </a:r>
            <a:r>
              <a:rPr lang="fr-FR" sz="1600" dirty="0"/>
              <a:t> au</a:t>
            </a:r>
            <a:r>
              <a:rPr lang="fr-FR" sz="1600" b="1" dirty="0">
                <a:solidFill>
                  <a:srgbClr val="70BF4A"/>
                </a:solidFill>
              </a:rPr>
              <a:t> 26 septembre </a:t>
            </a:r>
            <a:r>
              <a:rPr lang="fr-FR" sz="1600" dirty="0"/>
              <a:t>2019.</a:t>
            </a:r>
          </a:p>
        </p:txBody>
      </p:sp>
      <p:sp>
        <p:nvSpPr>
          <p:cNvPr id="10" name="Espace réservé du texte 4"/>
          <p:cNvSpPr>
            <a:spLocks noGrp="1"/>
          </p:cNvSpPr>
          <p:nvPr>
            <p:ph type="body" sz="quarter" idx="24"/>
          </p:nvPr>
        </p:nvSpPr>
        <p:spPr>
          <a:xfrm>
            <a:off x="1766881" y="2440096"/>
            <a:ext cx="6971367" cy="822798"/>
          </a:xfrm>
        </p:spPr>
        <p:txBody>
          <a:bodyPr anchor="ctr">
            <a:noAutofit/>
          </a:bodyPr>
          <a:lstStyle/>
          <a:p>
            <a:r>
              <a:rPr lang="fr-FR" sz="1600" dirty="0"/>
              <a:t>Échantillon de </a:t>
            </a:r>
            <a:r>
              <a:rPr lang="fr-FR" sz="1600" b="1" dirty="0">
                <a:solidFill>
                  <a:schemeClr val="tx2"/>
                </a:solidFill>
              </a:rPr>
              <a:t>1</a:t>
            </a:r>
            <a:r>
              <a:rPr lang="fr-FR" sz="1600" b="1" dirty="0">
                <a:solidFill>
                  <a:schemeClr val="accent2"/>
                </a:solidFill>
              </a:rPr>
              <a:t>000</a:t>
            </a:r>
            <a:r>
              <a:rPr lang="fr-FR" sz="1600" b="1" dirty="0">
                <a:solidFill>
                  <a:schemeClr val="tx2"/>
                </a:solidFill>
              </a:rPr>
              <a:t> </a:t>
            </a:r>
            <a:r>
              <a:rPr lang="fr-FR" sz="1600" dirty="0"/>
              <a:t>personnes, représentatif des Français âgés de 18 ans et plus.</a:t>
            </a:r>
          </a:p>
        </p:txBody>
      </p:sp>
      <p:sp>
        <p:nvSpPr>
          <p:cNvPr id="11" name="Espace réservé du texte 5"/>
          <p:cNvSpPr>
            <a:spLocks noGrp="1"/>
          </p:cNvSpPr>
          <p:nvPr>
            <p:ph type="body" sz="quarter" idx="4294967295"/>
          </p:nvPr>
        </p:nvSpPr>
        <p:spPr>
          <a:xfrm>
            <a:off x="1766881" y="3558068"/>
            <a:ext cx="6971367" cy="822798"/>
          </a:xfrm>
          <a:prstGeom prst="rect">
            <a:avLst/>
          </a:prstGeom>
        </p:spPr>
        <p:txBody>
          <a:bodyPr anchor="ctr">
            <a:noAutofit/>
          </a:bodyPr>
          <a:lstStyle/>
          <a:p>
            <a:pPr marL="0" indent="0">
              <a:buNone/>
            </a:pPr>
            <a:r>
              <a:rPr lang="fr-FR" sz="1600" dirty="0"/>
              <a:t>Méthode des quotas et redressement appliqués aux variables suivantes :</a:t>
            </a:r>
            <a:r>
              <a:rPr lang="fr-FR" sz="1600" dirty="0">
                <a:solidFill>
                  <a:srgbClr val="FF0000"/>
                </a:solidFill>
              </a:rPr>
              <a:t> </a:t>
            </a:r>
            <a:r>
              <a:rPr lang="fr-FR" sz="1600" dirty="0">
                <a:solidFill>
                  <a:srgbClr val="70BF4A"/>
                </a:solidFill>
              </a:rPr>
              <a:t>sexe, âge, catégorie socioprofessionnelle et région de l’interviewé(e).</a:t>
            </a:r>
          </a:p>
        </p:txBody>
      </p:sp>
      <p:sp>
        <p:nvSpPr>
          <p:cNvPr id="12" name="Espace réservé du texte 6"/>
          <p:cNvSpPr>
            <a:spLocks noGrp="1"/>
          </p:cNvSpPr>
          <p:nvPr>
            <p:ph type="body" sz="quarter" idx="4294967295"/>
          </p:nvPr>
        </p:nvSpPr>
        <p:spPr>
          <a:xfrm>
            <a:off x="1766881" y="4735528"/>
            <a:ext cx="6971367" cy="1118861"/>
          </a:xfrm>
          <a:prstGeom prst="rect">
            <a:avLst/>
          </a:prstGeom>
        </p:spPr>
        <p:txBody>
          <a:bodyPr anchor="t">
            <a:noAutofit/>
          </a:bodyPr>
          <a:lstStyle/>
          <a:p>
            <a:pPr marL="0" indent="0">
              <a:buNone/>
            </a:pPr>
            <a:r>
              <a:rPr lang="fr-FR" sz="1600" dirty="0"/>
              <a:t>Aide à la lecture des résultats détaillés :</a:t>
            </a:r>
          </a:p>
          <a:p>
            <a:pPr marL="447675" indent="-171450" algn="just">
              <a:buFont typeface="Wingdings" panose="05000000000000000000" pitchFamily="2" charset="2"/>
              <a:buChar char="§"/>
            </a:pPr>
            <a:r>
              <a:rPr lang="fr-FR" sz="1200" dirty="0">
                <a:solidFill>
                  <a:srgbClr val="70BF4A"/>
                </a:solidFill>
              </a:rPr>
              <a:t>Les chiffres présentés sont exprimés en pourcentage.</a:t>
            </a:r>
          </a:p>
          <a:p>
            <a:pPr marL="447675" indent="-171450" algn="just">
              <a:buFont typeface="Wingdings" panose="05000000000000000000" pitchFamily="2" charset="2"/>
              <a:buChar char="§"/>
            </a:pPr>
            <a:r>
              <a:rPr lang="fr-FR" sz="1200" dirty="0">
                <a:solidFill>
                  <a:srgbClr val="70BF4A"/>
                </a:solidFill>
              </a:rPr>
              <a:t>Les chiffres en italique sont ceux qui apparaissent significativement au-dessus de la moyenne.</a:t>
            </a:r>
          </a:p>
        </p:txBody>
      </p:sp>
      <p:sp>
        <p:nvSpPr>
          <p:cNvPr id="13" name="Espace réservé du texte 1"/>
          <p:cNvSpPr>
            <a:spLocks noGrp="1"/>
          </p:cNvSpPr>
          <p:nvPr>
            <p:ph type="body" sz="quarter" idx="18"/>
          </p:nvPr>
        </p:nvSpPr>
        <p:spPr>
          <a:xfrm>
            <a:off x="347245" y="356391"/>
            <a:ext cx="6756288" cy="332688"/>
          </a:xfrm>
        </p:spPr>
        <p:txBody>
          <a:bodyPr>
            <a:normAutofit lnSpcReduction="10000"/>
          </a:bodyPr>
          <a:lstStyle/>
          <a:p>
            <a:r>
              <a:rPr lang="fr-FR" dirty="0"/>
              <a:t>Méthodologie d’enquête</a:t>
            </a:r>
          </a:p>
        </p:txBody>
      </p:sp>
      <p:pic>
        <p:nvPicPr>
          <p:cNvPr id="14"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729" y="4688765"/>
            <a:ext cx="775618" cy="775618"/>
          </a:xfrm>
          <a:prstGeom prst="rect">
            <a:avLst/>
          </a:prstGeom>
        </p:spPr>
      </p:pic>
      <p:pic>
        <p:nvPicPr>
          <p:cNvPr id="15"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29" y="3575526"/>
            <a:ext cx="775618" cy="775618"/>
          </a:xfrm>
          <a:prstGeom prst="rect">
            <a:avLst/>
          </a:prstGeom>
        </p:spPr>
      </p:pic>
      <p:pic>
        <p:nvPicPr>
          <p:cNvPr id="16" name="Picture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729" y="2462286"/>
            <a:ext cx="775618" cy="775618"/>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45" y="1257064"/>
            <a:ext cx="867600" cy="867600"/>
          </a:xfrm>
          <a:prstGeom prst="rect">
            <a:avLst/>
          </a:prstGeom>
        </p:spPr>
      </p:pic>
    </p:spTree>
    <p:extLst>
      <p:ext uri="{BB962C8B-B14F-4D97-AF65-F5344CB8AC3E}">
        <p14:creationId xmlns:p14="http://schemas.microsoft.com/office/powerpoint/2010/main" val="265074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4"/>
          </p:nvPr>
        </p:nvSpPr>
        <p:spPr/>
        <p:txBody>
          <a:bodyPr/>
          <a:lstStyle/>
          <a:p>
            <a:fld id="{8B466926-FFCF-D849-BE20-83CC7D4E4416}" type="slidenum">
              <a:rPr lang="en-US" smtClean="0"/>
              <a:pPr/>
              <a:t>4</a:t>
            </a:fld>
            <a:endParaRPr lang="en-US" dirty="0"/>
          </a:p>
        </p:txBody>
      </p:sp>
      <p:sp>
        <p:nvSpPr>
          <p:cNvPr id="13" name="Espace réservé du texte 1"/>
          <p:cNvSpPr>
            <a:spLocks noGrp="1"/>
          </p:cNvSpPr>
          <p:nvPr>
            <p:ph type="body" sz="quarter" idx="18"/>
          </p:nvPr>
        </p:nvSpPr>
        <p:spPr>
          <a:xfrm>
            <a:off x="347245" y="356391"/>
            <a:ext cx="6756288" cy="332688"/>
          </a:xfrm>
        </p:spPr>
        <p:txBody>
          <a:bodyPr>
            <a:normAutofit lnSpcReduction="10000"/>
          </a:bodyPr>
          <a:lstStyle/>
          <a:p>
            <a:r>
              <a:rPr lang="fr-FR" dirty="0"/>
              <a:t>Intervalle de confiance</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3"/>
          <p:cNvSpPr>
            <a:spLocks noChangeArrowheads="1"/>
          </p:cNvSpPr>
          <p:nvPr/>
        </p:nvSpPr>
        <p:spPr bwMode="auto">
          <a:xfrm>
            <a:off x="443620" y="5754478"/>
            <a:ext cx="81481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1" u="sng" strike="noStrike" cap="none" normalizeH="0" baseline="0" dirty="0">
                <a:ln>
                  <a:noFill/>
                </a:ln>
                <a:solidFill>
                  <a:schemeClr val="bg2">
                    <a:lumMod val="25000"/>
                  </a:schemeClr>
                </a:solidFill>
                <a:effectLst/>
                <a:ea typeface="Calibri" panose="020F0502020204030204" pitchFamily="34" charset="0"/>
                <a:cs typeface="Calibri" panose="020F0502020204030204" pitchFamily="34" charset="0"/>
              </a:rPr>
              <a:t>Note de lecture</a:t>
            </a:r>
            <a:r>
              <a:rPr kumimoji="0" lang="fr-FR" altLang="fr-FR" sz="1100" b="0" i="0" u="none" strike="noStrike" cap="none" normalizeH="0" baseline="0" dirty="0">
                <a:ln>
                  <a:noFill/>
                </a:ln>
                <a:solidFill>
                  <a:schemeClr val="bg2">
                    <a:lumMod val="25000"/>
                  </a:schemeClr>
                </a:solidFill>
                <a:effectLst/>
                <a:ea typeface="Calibri" panose="020F0502020204030204" pitchFamily="34" charset="0"/>
                <a:cs typeface="Calibri" panose="020F0502020204030204" pitchFamily="34" charset="0"/>
              </a:rPr>
              <a:t> : </a:t>
            </a:r>
            <a:r>
              <a:rPr kumimoji="0" lang="fr-FR" altLang="fr-FR" sz="1100" b="1" i="0" u="none" strike="noStrike" cap="none" normalizeH="0" baseline="0" dirty="0">
                <a:ln>
                  <a:noFill/>
                </a:ln>
                <a:solidFill>
                  <a:schemeClr val="bg2">
                    <a:lumMod val="25000"/>
                  </a:schemeClr>
                </a:solidFill>
                <a:effectLst/>
                <a:ea typeface="Calibri" panose="020F0502020204030204" pitchFamily="34" charset="0"/>
                <a:cs typeface="Calibri" panose="020F0502020204030204" pitchFamily="34" charset="0"/>
              </a:rPr>
              <a:t>dans le cas d’un échantillon de 1 000 personnes</a:t>
            </a:r>
            <a:r>
              <a:rPr kumimoji="0" lang="fr-FR" altLang="fr-FR" sz="1100" b="0" i="0" u="none" strike="noStrike" cap="none" normalizeH="0" baseline="0" dirty="0">
                <a:ln>
                  <a:noFill/>
                </a:ln>
                <a:solidFill>
                  <a:schemeClr val="bg2">
                    <a:lumMod val="25000"/>
                  </a:schemeClr>
                </a:solidFill>
                <a:effectLst/>
                <a:ea typeface="Calibri" panose="020F0502020204030204" pitchFamily="34" charset="0"/>
                <a:cs typeface="Calibri" panose="020F0502020204030204" pitchFamily="34" charset="0"/>
              </a:rPr>
              <a:t>, si le pourcentage mesuré est de 10%, la marge d’erreur est égale à 1,8. Il y a donc 95% de chance que le pourcentage réel soit compris entre 8,2% et 11,8% (plus</a:t>
            </a:r>
            <a:r>
              <a:rPr kumimoji="0" lang="fr-FR" altLang="fr-FR" sz="1100" b="0" i="0" u="none" strike="noStrike" cap="none" normalizeH="0" dirty="0">
                <a:ln>
                  <a:noFill/>
                </a:ln>
                <a:solidFill>
                  <a:schemeClr val="bg2">
                    <a:lumMod val="25000"/>
                  </a:schemeClr>
                </a:solidFill>
                <a:effectLst/>
                <a:ea typeface="Calibri" panose="020F0502020204030204" pitchFamily="34" charset="0"/>
                <a:cs typeface="Calibri" panose="020F0502020204030204" pitchFamily="34" charset="0"/>
              </a:rPr>
              <a:t> ou moins 1,8 points)</a:t>
            </a:r>
            <a:r>
              <a:rPr kumimoji="0" lang="fr-FR" altLang="fr-FR" sz="1100" b="0" i="0" u="none" strike="noStrike" cap="none" normalizeH="0" baseline="0" dirty="0">
                <a:ln>
                  <a:noFill/>
                </a:ln>
                <a:solidFill>
                  <a:schemeClr val="bg2">
                    <a:lumMod val="25000"/>
                  </a:schemeClr>
                </a:solidFill>
                <a:effectLst/>
                <a:ea typeface="Calibri" panose="020F0502020204030204" pitchFamily="34" charset="0"/>
                <a:cs typeface="Calibri" panose="020F0502020204030204" pitchFamily="34" charset="0"/>
              </a:rPr>
              <a:t>.</a:t>
            </a:r>
            <a:endParaRPr kumimoji="0" lang="fr-FR" altLang="fr-FR" sz="1100" b="0" i="0" u="none" strike="noStrike" cap="none" normalizeH="0" baseline="0" dirty="0">
              <a:ln>
                <a:noFill/>
              </a:ln>
              <a:solidFill>
                <a:schemeClr val="bg2">
                  <a:lumMod val="25000"/>
                </a:schemeClr>
              </a:solidFill>
              <a:effectLst/>
            </a:endParaRPr>
          </a:p>
        </p:txBody>
      </p:sp>
      <p:graphicFrame>
        <p:nvGraphicFramePr>
          <p:cNvPr id="17" name="Tableau 16"/>
          <p:cNvGraphicFramePr>
            <a:graphicFrameLocks noGrp="1"/>
          </p:cNvGraphicFramePr>
          <p:nvPr>
            <p:extLst/>
          </p:nvPr>
        </p:nvGraphicFramePr>
        <p:xfrm>
          <a:off x="235391" y="1819750"/>
          <a:ext cx="8618897" cy="3757187"/>
        </p:xfrm>
        <a:graphic>
          <a:graphicData uri="http://schemas.openxmlformats.org/drawingml/2006/table">
            <a:tbl>
              <a:tblPr/>
              <a:tblGrid>
                <a:gridCol w="1620569">
                  <a:extLst>
                    <a:ext uri="{9D8B030D-6E8A-4147-A177-3AD203B41FA5}">
                      <a16:colId xmlns:a16="http://schemas.microsoft.com/office/drawing/2014/main" val="20000"/>
                    </a:ext>
                  </a:extLst>
                </a:gridCol>
                <a:gridCol w="1166388">
                  <a:extLst>
                    <a:ext uri="{9D8B030D-6E8A-4147-A177-3AD203B41FA5}">
                      <a16:colId xmlns:a16="http://schemas.microsoft.com/office/drawing/2014/main" val="20001"/>
                    </a:ext>
                  </a:extLst>
                </a:gridCol>
                <a:gridCol w="1166388">
                  <a:extLst>
                    <a:ext uri="{9D8B030D-6E8A-4147-A177-3AD203B41FA5}">
                      <a16:colId xmlns:a16="http://schemas.microsoft.com/office/drawing/2014/main" val="20002"/>
                    </a:ext>
                  </a:extLst>
                </a:gridCol>
                <a:gridCol w="1166388">
                  <a:extLst>
                    <a:ext uri="{9D8B030D-6E8A-4147-A177-3AD203B41FA5}">
                      <a16:colId xmlns:a16="http://schemas.microsoft.com/office/drawing/2014/main" val="20003"/>
                    </a:ext>
                  </a:extLst>
                </a:gridCol>
                <a:gridCol w="1166388">
                  <a:extLst>
                    <a:ext uri="{9D8B030D-6E8A-4147-A177-3AD203B41FA5}">
                      <a16:colId xmlns:a16="http://schemas.microsoft.com/office/drawing/2014/main" val="20004"/>
                    </a:ext>
                  </a:extLst>
                </a:gridCol>
                <a:gridCol w="1166388">
                  <a:extLst>
                    <a:ext uri="{9D8B030D-6E8A-4147-A177-3AD203B41FA5}">
                      <a16:colId xmlns:a16="http://schemas.microsoft.com/office/drawing/2014/main" val="20005"/>
                    </a:ext>
                  </a:extLst>
                </a:gridCol>
                <a:gridCol w="1166388">
                  <a:extLst>
                    <a:ext uri="{9D8B030D-6E8A-4147-A177-3AD203B41FA5}">
                      <a16:colId xmlns:a16="http://schemas.microsoft.com/office/drawing/2014/main" val="20006"/>
                    </a:ext>
                  </a:extLst>
                </a:gridCol>
              </a:tblGrid>
              <a:tr h="285466">
                <a:tc>
                  <a:txBody>
                    <a:bodyPr/>
                    <a:lstStyle/>
                    <a:p>
                      <a:pPr algn="l" fontAlgn="ctr"/>
                      <a:r>
                        <a:rPr lang="fr-FR" sz="1100" b="1" i="0" u="none" strike="noStrike" dirty="0">
                          <a:solidFill>
                            <a:srgbClr val="FFFFFF"/>
                          </a:solidFill>
                          <a:effectLst/>
                          <a:latin typeface="+mn-lt"/>
                        </a:rPr>
                        <a:t>Taille de l’échantillon</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fr-FR" sz="1100" b="1" i="0" u="none" strike="noStrike" dirty="0">
                          <a:solidFill>
                            <a:srgbClr val="FFFFFF"/>
                          </a:solidFill>
                          <a:effectLst/>
                          <a:latin typeface="+mn-lt"/>
                        </a:rPr>
                        <a:t>5% ou 95%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fr-FR" sz="1100" b="1" i="0" u="none" strike="noStrike" dirty="0">
                          <a:solidFill>
                            <a:srgbClr val="FFFFFF"/>
                          </a:solidFill>
                          <a:effectLst/>
                          <a:latin typeface="+mn-lt"/>
                        </a:rPr>
                        <a:t>10% ou 90%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fr-FR" sz="1100" b="1" i="0" u="none" strike="noStrike" dirty="0">
                          <a:solidFill>
                            <a:srgbClr val="FFFFFF"/>
                          </a:solidFill>
                          <a:effectLst/>
                          <a:latin typeface="+mn-lt"/>
                        </a:rPr>
                        <a:t>20% ou 80%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fr-FR" sz="1100" b="1" i="0" u="none" strike="noStrike">
                          <a:solidFill>
                            <a:srgbClr val="FFFFFF"/>
                          </a:solidFill>
                          <a:effectLst/>
                          <a:latin typeface="+mn-lt"/>
                        </a:rPr>
                        <a:t>30% ou 70%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fr-FR" sz="1100" b="1" i="0" u="none" strike="noStrike">
                          <a:solidFill>
                            <a:srgbClr val="FFFFFF"/>
                          </a:solidFill>
                          <a:effectLst/>
                          <a:latin typeface="+mn-lt"/>
                        </a:rPr>
                        <a:t>40% ou 60%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fr-FR" sz="1100" b="1" i="0" u="none" strike="noStrike">
                          <a:solidFill>
                            <a:srgbClr val="FFFFFF"/>
                          </a:solidFill>
                          <a:effectLst/>
                          <a:latin typeface="+mn-lt"/>
                        </a:rPr>
                        <a:t>50%</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315611">
                <a:tc>
                  <a:txBody>
                    <a:bodyPr/>
                    <a:lstStyle/>
                    <a:p>
                      <a:pPr algn="l" fontAlgn="ctr"/>
                      <a:r>
                        <a:rPr lang="fr-FR" sz="1100" b="0" i="0" u="none" strike="noStrike" dirty="0">
                          <a:solidFill>
                            <a:srgbClr val="000000"/>
                          </a:solidFill>
                          <a:effectLst/>
                          <a:latin typeface="+mn-lt"/>
                        </a:rPr>
                        <a:t>100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4,4</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6,0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8,0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9,2</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9,8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10</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15611">
                <a:tc>
                  <a:txBody>
                    <a:bodyPr/>
                    <a:lstStyle/>
                    <a:p>
                      <a:pPr algn="l" fontAlgn="ctr"/>
                      <a:r>
                        <a:rPr lang="fr-FR" sz="1100" b="0" i="0" u="none" strike="noStrike" dirty="0">
                          <a:solidFill>
                            <a:srgbClr val="000000"/>
                          </a:solidFill>
                          <a:effectLst/>
                          <a:latin typeface="+mn-lt"/>
                        </a:rPr>
                        <a:t>200 interviews </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3,1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5,7</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6,5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6,9</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7,1</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0002"/>
                  </a:ext>
                </a:extLst>
              </a:tr>
              <a:tr h="315611">
                <a:tc>
                  <a:txBody>
                    <a:bodyPr/>
                    <a:lstStyle/>
                    <a:p>
                      <a:pPr algn="l" fontAlgn="ctr"/>
                      <a:r>
                        <a:rPr lang="fr-FR" sz="1100" b="0" i="0" u="none" strike="noStrike" dirty="0">
                          <a:solidFill>
                            <a:srgbClr val="000000"/>
                          </a:solidFill>
                          <a:effectLst/>
                          <a:latin typeface="+mn-lt"/>
                        </a:rPr>
                        <a:t>300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3,5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4,6</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5,3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5,7</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5,8</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15611">
                <a:tc>
                  <a:txBody>
                    <a:bodyPr/>
                    <a:lstStyle/>
                    <a:p>
                      <a:pPr algn="l" fontAlgn="ctr"/>
                      <a:r>
                        <a:rPr lang="fr-FR" sz="1100" b="0" i="0" u="none" strike="noStrike" dirty="0">
                          <a:solidFill>
                            <a:srgbClr val="000000"/>
                          </a:solidFill>
                          <a:effectLst/>
                          <a:latin typeface="+mn-lt"/>
                        </a:rPr>
                        <a:t>400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2,2</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4,6</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4,9</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5,0</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0004"/>
                  </a:ext>
                </a:extLst>
              </a:tr>
              <a:tr h="315611">
                <a:tc>
                  <a:txBody>
                    <a:bodyPr/>
                    <a:lstStyle/>
                    <a:p>
                      <a:pPr algn="l" fontAlgn="ctr"/>
                      <a:r>
                        <a:rPr lang="fr-FR" sz="1100" b="0" i="0" u="none" strike="noStrike" dirty="0">
                          <a:solidFill>
                            <a:srgbClr val="000000"/>
                          </a:solidFill>
                          <a:effectLst/>
                          <a:latin typeface="+mn-lt"/>
                        </a:rPr>
                        <a:t>500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2,7</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3,6</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4,1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4,4</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4,5</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15611">
                <a:tc>
                  <a:txBody>
                    <a:bodyPr/>
                    <a:lstStyle/>
                    <a:p>
                      <a:pPr algn="l" fontAlgn="ctr"/>
                      <a:r>
                        <a:rPr lang="fr-FR" sz="1100" b="0" i="0" u="none" strike="noStrike" dirty="0">
                          <a:solidFill>
                            <a:srgbClr val="000000"/>
                          </a:solidFill>
                          <a:effectLst/>
                          <a:latin typeface="+mn-lt"/>
                        </a:rPr>
                        <a:t>600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2,4</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3,3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3,8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4,1</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0006"/>
                  </a:ext>
                </a:extLst>
              </a:tr>
              <a:tr h="315611">
                <a:tc>
                  <a:txBody>
                    <a:bodyPr/>
                    <a:lstStyle/>
                    <a:p>
                      <a:pPr algn="l" fontAlgn="ctr"/>
                      <a:r>
                        <a:rPr lang="fr-FR" sz="1100" b="0" i="0" u="none" strike="noStrike" dirty="0">
                          <a:solidFill>
                            <a:srgbClr val="000000"/>
                          </a:solidFill>
                          <a:effectLst/>
                          <a:latin typeface="+mn-lt"/>
                        </a:rPr>
                        <a:t>800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1,5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3,2</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3,4</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3,5</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15611">
                <a:tc>
                  <a:txBody>
                    <a:bodyPr/>
                    <a:lstStyle/>
                    <a:p>
                      <a:pPr algn="l" fontAlgn="ctr"/>
                      <a:r>
                        <a:rPr lang="fr-FR" sz="1100" b="0" i="0" u="none" strike="noStrike" dirty="0">
                          <a:solidFill>
                            <a:srgbClr val="000000"/>
                          </a:solidFill>
                          <a:effectLst/>
                          <a:latin typeface="+mn-lt"/>
                        </a:rPr>
                        <a:t>1 000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1,4</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1,8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2,9</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3,1</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0008"/>
                  </a:ext>
                </a:extLst>
              </a:tr>
              <a:tr h="315611">
                <a:tc>
                  <a:txBody>
                    <a:bodyPr/>
                    <a:lstStyle/>
                    <a:p>
                      <a:pPr algn="l" fontAlgn="ctr"/>
                      <a:r>
                        <a:rPr lang="fr-FR" sz="1100" b="0" i="0" u="none" strike="noStrike" dirty="0">
                          <a:solidFill>
                            <a:srgbClr val="000000"/>
                          </a:solidFill>
                          <a:effectLst/>
                          <a:latin typeface="+mn-lt"/>
                        </a:rPr>
                        <a:t>2 000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1,0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1,8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2,2</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2,3</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r h="315611">
                <a:tc>
                  <a:txBody>
                    <a:bodyPr/>
                    <a:lstStyle/>
                    <a:p>
                      <a:pPr algn="l" fontAlgn="ctr"/>
                      <a:r>
                        <a:rPr lang="fr-FR" sz="1100" b="0" i="0" u="none" strike="noStrike" dirty="0">
                          <a:solidFill>
                            <a:srgbClr val="000000"/>
                          </a:solidFill>
                          <a:effectLst/>
                          <a:latin typeface="+mn-lt"/>
                        </a:rPr>
                        <a:t>3 000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0,8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1,5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mn-lt"/>
                        </a:rPr>
                        <a:t>1,7</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0010"/>
                  </a:ext>
                </a:extLst>
              </a:tr>
              <a:tr h="315611">
                <a:tc>
                  <a:txBody>
                    <a:bodyPr/>
                    <a:lstStyle/>
                    <a:p>
                      <a:pPr algn="l" fontAlgn="ctr"/>
                      <a:r>
                        <a:rPr lang="fr-FR" sz="1100" b="0" i="0" u="none" strike="noStrike" dirty="0">
                          <a:solidFill>
                            <a:srgbClr val="000000"/>
                          </a:solidFill>
                          <a:effectLst/>
                          <a:latin typeface="+mn-lt"/>
                        </a:rPr>
                        <a:t>4 000 interviews</a:t>
                      </a:r>
                    </a:p>
                  </a:txBody>
                  <a:tcPr marL="72000"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0,7</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0,9</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1,5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a:solidFill>
                            <a:srgbClr val="000000"/>
                          </a:solidFill>
                          <a:effectLst/>
                          <a:latin typeface="+mn-lt"/>
                        </a:rPr>
                        <a:t>1,6</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rgbClr val="000000"/>
                          </a:solidFill>
                          <a:effectLst/>
                          <a:latin typeface="+mn-lt"/>
                        </a:rPr>
                        <a:t>1,6</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011"/>
                  </a:ext>
                </a:extLst>
              </a:tr>
            </a:tbl>
          </a:graphicData>
        </a:graphic>
      </p:graphicFrame>
      <p:sp>
        <p:nvSpPr>
          <p:cNvPr id="19" name="Espace réservé du texte 3"/>
          <p:cNvSpPr>
            <a:spLocks noGrp="1"/>
          </p:cNvSpPr>
          <p:nvPr>
            <p:ph type="body" sz="quarter" idx="23"/>
          </p:nvPr>
        </p:nvSpPr>
        <p:spPr>
          <a:xfrm>
            <a:off x="443620" y="914177"/>
            <a:ext cx="8148119" cy="822798"/>
          </a:xfrm>
        </p:spPr>
        <p:txBody>
          <a:bodyPr anchor="ctr">
            <a:noAutofit/>
          </a:bodyPr>
          <a:lstStyle/>
          <a:p>
            <a:pPr algn="just"/>
            <a:r>
              <a:rPr lang="fr-FR" sz="1100" dirty="0">
                <a:solidFill>
                  <a:schemeClr val="bg2">
                    <a:lumMod val="25000"/>
                  </a:schemeClr>
                </a:solidFill>
              </a:rPr>
              <a:t>L’intervalle de confiance (parfois appelé « marge d’erreur ») permet de déterminer la confiance qui peut être attribuée à une valeur, en prenant en compte la valeur observée et la taille de l’échantillon. Si le calcul de l’intervalle de confiance concerne les sondages réalisés avec la méthode aléatoire, il est communément admis qu’il est proche pour les sondages réalisés avec la méthode des quotas.</a:t>
            </a:r>
          </a:p>
        </p:txBody>
      </p:sp>
      <p:sp>
        <p:nvSpPr>
          <p:cNvPr id="2" name="Rectangle 1">
            <a:extLst>
              <a:ext uri="{FF2B5EF4-FFF2-40B4-BE49-F238E27FC236}">
                <a16:creationId xmlns:a16="http://schemas.microsoft.com/office/drawing/2014/main" id="{E32A9972-BB4D-46CE-BA3D-FCF0F7291C6C}"/>
              </a:ext>
            </a:extLst>
          </p:cNvPr>
          <p:cNvSpPr/>
          <p:nvPr/>
        </p:nvSpPr>
        <p:spPr>
          <a:xfrm>
            <a:off x="235391" y="4305670"/>
            <a:ext cx="8618897" cy="319596"/>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804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55128" y="2883243"/>
            <a:ext cx="6268094" cy="1199869"/>
          </a:xfrm>
        </p:spPr>
        <p:txBody>
          <a:bodyPr/>
          <a:lstStyle/>
          <a:p>
            <a:pPr>
              <a:spcBef>
                <a:spcPts val="0"/>
              </a:spcBef>
            </a:pPr>
            <a:r>
              <a:rPr lang="fr-FR" dirty="0"/>
              <a:t>Le regard d’ensemble des Français à l’égard de la fonction publique</a:t>
            </a:r>
          </a:p>
        </p:txBody>
      </p:sp>
    </p:spTree>
    <p:extLst>
      <p:ext uri="{BB962C8B-B14F-4D97-AF65-F5344CB8AC3E}">
        <p14:creationId xmlns:p14="http://schemas.microsoft.com/office/powerpoint/2010/main" val="359791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190333" y="117542"/>
            <a:ext cx="8762163" cy="648833"/>
          </a:xfrm>
        </p:spPr>
        <p:txBody>
          <a:bodyPr anchor="ctr">
            <a:noAutofit/>
          </a:bodyPr>
          <a:lstStyle/>
          <a:p>
            <a:pPr algn="just" eaLnBrk="0" hangingPunct="0">
              <a:defRPr/>
            </a:pPr>
            <a:r>
              <a:rPr lang="fr-FR" sz="1800" kern="0" dirty="0">
                <a:ea typeface="MS PGothic" pitchFamily="34" charset="-128"/>
                <a:cs typeface="MS PGothic"/>
              </a:rPr>
              <a:t>63% des Français ont une bonne image générale des fonctionnaires mais seulement 10% déclarent en avoir « une très bonne image »</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6</a:t>
            </a:fld>
            <a:endParaRPr lang="en-US" dirty="0"/>
          </a:p>
        </p:txBody>
      </p:sp>
      <p:graphicFrame>
        <p:nvGraphicFramePr>
          <p:cNvPr id="15" name="Graphique 14"/>
          <p:cNvGraphicFramePr/>
          <p:nvPr>
            <p:extLst>
              <p:ext uri="{D42A27DB-BD31-4B8C-83A1-F6EECF244321}">
                <p14:modId xmlns:p14="http://schemas.microsoft.com/office/powerpoint/2010/main" val="3175821785"/>
              </p:ext>
            </p:extLst>
          </p:nvPr>
        </p:nvGraphicFramePr>
        <p:xfrm>
          <a:off x="1165942" y="1515878"/>
          <a:ext cx="6651142" cy="516432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5953489" y="2047793"/>
            <a:ext cx="2720411"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6FBF4A"/>
                </a:solidFill>
              </a:rPr>
              <a:t>Bonne image : </a:t>
            </a:r>
            <a:r>
              <a:rPr lang="fr-FR" sz="2400" b="1" dirty="0">
                <a:solidFill>
                  <a:srgbClr val="6FBF4A"/>
                </a:solidFill>
              </a:rPr>
              <a:t>63%</a:t>
            </a:r>
            <a:endParaRPr lang="fr-FR" sz="1400" b="1" dirty="0">
              <a:solidFill>
                <a:srgbClr val="6FBF4A"/>
              </a:solidFill>
            </a:endParaRPr>
          </a:p>
          <a:p>
            <a:pPr algn="r"/>
            <a:endParaRPr lang="fr-FR" sz="1200" dirty="0">
              <a:solidFill>
                <a:srgbClr val="6FBF4A"/>
              </a:solidFill>
            </a:endParaRPr>
          </a:p>
          <a:p>
            <a:pPr algn="r"/>
            <a:r>
              <a:rPr lang="fr-FR" sz="1100" i="1" dirty="0">
                <a:solidFill>
                  <a:srgbClr val="6FBF4A"/>
                </a:solidFill>
              </a:rPr>
              <a:t>18 à 24 ans : 75%</a:t>
            </a:r>
          </a:p>
        </p:txBody>
      </p:sp>
      <p:sp>
        <p:nvSpPr>
          <p:cNvPr id="17" name="Rectangle 16"/>
          <p:cNvSpPr/>
          <p:nvPr/>
        </p:nvSpPr>
        <p:spPr>
          <a:xfrm>
            <a:off x="316869" y="4827145"/>
            <a:ext cx="2435384"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F05559"/>
                </a:solidFill>
              </a:rPr>
              <a:t>Mauvaise image : </a:t>
            </a:r>
            <a:r>
              <a:rPr lang="fr-FR" sz="2400" b="1" dirty="0">
                <a:solidFill>
                  <a:srgbClr val="F05559"/>
                </a:solidFill>
              </a:rPr>
              <a:t>36%</a:t>
            </a:r>
            <a:endParaRPr lang="fr-FR" sz="1400" b="1" dirty="0">
              <a:solidFill>
                <a:srgbClr val="F05559"/>
              </a:solidFill>
            </a:endParaRPr>
          </a:p>
          <a:p>
            <a:endParaRPr lang="fr-FR" sz="1200" dirty="0">
              <a:solidFill>
                <a:srgbClr val="F05559"/>
              </a:solidFill>
            </a:endParaRPr>
          </a:p>
          <a:p>
            <a:r>
              <a:rPr lang="fr-FR" sz="1100" i="1" dirty="0">
                <a:solidFill>
                  <a:srgbClr val="F05559"/>
                </a:solidFill>
              </a:rPr>
              <a:t>Catégories aisées : 43%</a:t>
            </a:r>
          </a:p>
        </p:txBody>
      </p:sp>
      <p:sp>
        <p:nvSpPr>
          <p:cNvPr id="9" name="Rounded Rectangle 17"/>
          <p:cNvSpPr/>
          <p:nvPr/>
        </p:nvSpPr>
        <p:spPr>
          <a:xfrm>
            <a:off x="0" y="836712"/>
            <a:ext cx="9144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De manière générale, avez-vous une bonne ou une mauvaise image des fonctionnaires ?</a:t>
            </a:r>
          </a:p>
        </p:txBody>
      </p:sp>
      <p:sp>
        <p:nvSpPr>
          <p:cNvPr id="10" name="ZoneTexte 9"/>
          <p:cNvSpPr txBox="1"/>
          <p:nvPr/>
        </p:nvSpPr>
        <p:spPr>
          <a:xfrm>
            <a:off x="0" y="1196752"/>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sp>
        <p:nvSpPr>
          <p:cNvPr id="3" name="Rectangle : coins arrondis 2">
            <a:extLst>
              <a:ext uri="{FF2B5EF4-FFF2-40B4-BE49-F238E27FC236}">
                <a16:creationId xmlns:a16="http://schemas.microsoft.com/office/drawing/2014/main" id="{DCFC525B-927A-4EA9-8B8D-DB0B347576E5}"/>
              </a:ext>
            </a:extLst>
          </p:cNvPr>
          <p:cNvSpPr/>
          <p:nvPr/>
        </p:nvSpPr>
        <p:spPr>
          <a:xfrm>
            <a:off x="6724532" y="3086199"/>
            <a:ext cx="1906091" cy="520063"/>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200" dirty="0">
                <a:solidFill>
                  <a:schemeClr val="accent1"/>
                </a:solidFill>
              </a:rPr>
              <a:t>Salariés du privé : </a:t>
            </a:r>
            <a:r>
              <a:rPr lang="fr-FR" sz="1200" b="1" dirty="0">
                <a:solidFill>
                  <a:schemeClr val="accent1"/>
                </a:solidFill>
              </a:rPr>
              <a:t>55%</a:t>
            </a:r>
          </a:p>
          <a:p>
            <a:pPr algn="r"/>
            <a:r>
              <a:rPr lang="fr-FR" sz="1200" dirty="0">
                <a:solidFill>
                  <a:schemeClr val="accent1"/>
                </a:solidFill>
              </a:rPr>
              <a:t>Fonctionnaires : </a:t>
            </a:r>
            <a:r>
              <a:rPr lang="fr-FR" sz="1200" b="1" dirty="0">
                <a:solidFill>
                  <a:schemeClr val="accent1"/>
                </a:solidFill>
              </a:rPr>
              <a:t>79%</a:t>
            </a:r>
          </a:p>
        </p:txBody>
      </p:sp>
    </p:spTree>
    <p:extLst>
      <p:ext uri="{BB962C8B-B14F-4D97-AF65-F5344CB8AC3E}">
        <p14:creationId xmlns:p14="http://schemas.microsoft.com/office/powerpoint/2010/main" val="141768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au 18">
            <a:extLst>
              <a:ext uri="{FF2B5EF4-FFF2-40B4-BE49-F238E27FC236}">
                <a16:creationId xmlns:a16="http://schemas.microsoft.com/office/drawing/2014/main" id="{5C986402-F0F1-4A88-B325-879DA7450687}"/>
              </a:ext>
            </a:extLst>
          </p:cNvPr>
          <p:cNvGraphicFramePr>
            <a:graphicFrameLocks noGrp="1"/>
          </p:cNvGraphicFramePr>
          <p:nvPr>
            <p:extLst>
              <p:ext uri="{D42A27DB-BD31-4B8C-83A1-F6EECF244321}">
                <p14:modId xmlns:p14="http://schemas.microsoft.com/office/powerpoint/2010/main" val="2043780396"/>
              </p:ext>
            </p:extLst>
          </p:nvPr>
        </p:nvGraphicFramePr>
        <p:xfrm>
          <a:off x="6554709" y="1590613"/>
          <a:ext cx="2525916" cy="4359699"/>
        </p:xfrm>
        <a:graphic>
          <a:graphicData uri="http://schemas.openxmlformats.org/drawingml/2006/table">
            <a:tbl>
              <a:tblPr firstRow="1" bandRow="1">
                <a:tableStyleId>{5C22544A-7EE6-4342-B048-85BDC9FD1C3A}</a:tableStyleId>
              </a:tblPr>
              <a:tblGrid>
                <a:gridCol w="841972">
                  <a:extLst>
                    <a:ext uri="{9D8B030D-6E8A-4147-A177-3AD203B41FA5}">
                      <a16:colId xmlns:a16="http://schemas.microsoft.com/office/drawing/2014/main" val="1822370122"/>
                    </a:ext>
                  </a:extLst>
                </a:gridCol>
                <a:gridCol w="841972">
                  <a:extLst>
                    <a:ext uri="{9D8B030D-6E8A-4147-A177-3AD203B41FA5}">
                      <a16:colId xmlns:a16="http://schemas.microsoft.com/office/drawing/2014/main" val="445577930"/>
                    </a:ext>
                  </a:extLst>
                </a:gridCol>
                <a:gridCol w="841972">
                  <a:extLst>
                    <a:ext uri="{9D8B030D-6E8A-4147-A177-3AD203B41FA5}">
                      <a16:colId xmlns:a16="http://schemas.microsoft.com/office/drawing/2014/main" val="2653758622"/>
                    </a:ext>
                  </a:extLst>
                </a:gridCol>
              </a:tblGrid>
              <a:tr h="1453233">
                <a:tc>
                  <a:txBody>
                    <a:bodyPr/>
                    <a:lstStyle/>
                    <a:p>
                      <a:pPr algn="ctr"/>
                      <a:r>
                        <a:rPr lang="fr-FR" sz="1800" b="1" dirty="0">
                          <a:solidFill>
                            <a:schemeClr val="accent2"/>
                          </a:solidFill>
                        </a:rPr>
                        <a:t>91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1"/>
                          </a:solidFill>
                        </a:rPr>
                        <a:t>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91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8615598"/>
                  </a:ext>
                </a:extLst>
              </a:tr>
              <a:tr h="1453233">
                <a:tc>
                  <a:txBody>
                    <a:bodyPr/>
                    <a:lstStyle/>
                    <a:p>
                      <a:pPr algn="ctr"/>
                      <a:r>
                        <a:rPr lang="fr-FR" sz="1800" b="1" dirty="0">
                          <a:solidFill>
                            <a:schemeClr val="accent2"/>
                          </a:solidFill>
                        </a:rPr>
                        <a:t>73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1"/>
                          </a:solidFill>
                        </a:rPr>
                        <a:t>67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5"/>
                          </a:solidFill>
                        </a:rPr>
                        <a:t>83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183640"/>
                  </a:ext>
                </a:extLst>
              </a:tr>
              <a:tr h="1453233">
                <a:tc>
                  <a:txBody>
                    <a:bodyPr/>
                    <a:lstStyle/>
                    <a:p>
                      <a:pPr algn="ctr"/>
                      <a:r>
                        <a:rPr lang="fr-FR" sz="1800" b="1" dirty="0">
                          <a:solidFill>
                            <a:schemeClr val="accent2"/>
                          </a:solidFill>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600" b="1" i="1" dirty="0">
                          <a:solidFill>
                            <a:schemeClr val="accent1"/>
                          </a:solidFill>
                        </a:rPr>
                        <a:t>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0EA7E0"/>
                          </a:solidFill>
                          <a:effectLst/>
                          <a:uLnTx/>
                          <a:uFillTx/>
                          <a:latin typeface="Arial" panose="020B0604020202020204"/>
                          <a:ea typeface="+mn-ea"/>
                          <a:cs typeface="+mn-cs"/>
                        </a:rPr>
                        <a:t>68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5462607"/>
                  </a:ext>
                </a:extLst>
              </a:tr>
            </a:tbl>
          </a:graphicData>
        </a:graphic>
      </p:graphicFrame>
      <p:sp>
        <p:nvSpPr>
          <p:cNvPr id="2" name="Espace réservé du texte 1"/>
          <p:cNvSpPr>
            <a:spLocks noGrp="1"/>
          </p:cNvSpPr>
          <p:nvPr>
            <p:ph type="body" sz="quarter" idx="18"/>
          </p:nvPr>
        </p:nvSpPr>
        <p:spPr>
          <a:xfrm>
            <a:off x="200966" y="117542"/>
            <a:ext cx="8762163" cy="648833"/>
          </a:xfrm>
        </p:spPr>
        <p:txBody>
          <a:bodyPr anchor="ctr">
            <a:noAutofit/>
          </a:bodyPr>
          <a:lstStyle/>
          <a:p>
            <a:pPr algn="just" eaLnBrk="0" hangingPunct="0">
              <a:defRPr/>
            </a:pPr>
            <a:r>
              <a:rPr lang="fr-FR" sz="1600" kern="0" dirty="0">
                <a:ea typeface="MS PGothic" pitchFamily="34" charset="-128"/>
                <a:cs typeface="MS PGothic"/>
              </a:rPr>
              <a:t>Si les fonctionnaires de la fonction publique hospitalière bénéficient quasi unanimement d’une bonne image, la fonction publique territoriale fait l’objet d’un jugement plus contrasté</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7</a:t>
            </a:fld>
            <a:endParaRPr lang="en-US" dirty="0"/>
          </a:p>
        </p:txBody>
      </p:sp>
      <p:graphicFrame>
        <p:nvGraphicFramePr>
          <p:cNvPr id="10" name="Graphique 9"/>
          <p:cNvGraphicFramePr/>
          <p:nvPr>
            <p:extLst>
              <p:ext uri="{D42A27DB-BD31-4B8C-83A1-F6EECF244321}">
                <p14:modId xmlns:p14="http://schemas.microsoft.com/office/powerpoint/2010/main" val="2241836823"/>
              </p:ext>
            </p:extLst>
          </p:nvPr>
        </p:nvGraphicFramePr>
        <p:xfrm>
          <a:off x="63375" y="1545787"/>
          <a:ext cx="6748512" cy="4882563"/>
        </p:xfrm>
        <a:graphic>
          <a:graphicData uri="http://schemas.openxmlformats.org/drawingml/2006/chart">
            <c:chart xmlns:c="http://schemas.openxmlformats.org/drawingml/2006/chart" xmlns:r="http://schemas.openxmlformats.org/officeDocument/2006/relationships" r:id="rId2"/>
          </a:graphicData>
        </a:graphic>
      </p:graphicFrame>
      <p:sp>
        <p:nvSpPr>
          <p:cNvPr id="21" name="Rounded Rectangle 17"/>
          <p:cNvSpPr/>
          <p:nvPr/>
        </p:nvSpPr>
        <p:spPr>
          <a:xfrm>
            <a:off x="0" y="836712"/>
            <a:ext cx="9144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Plus précisément, diriez-vous que vous avez une bonne ou une mauvaise image des fonctionnaires…?</a:t>
            </a:r>
          </a:p>
        </p:txBody>
      </p:sp>
      <p:sp>
        <p:nvSpPr>
          <p:cNvPr id="22" name="ZoneTexte 21"/>
          <p:cNvSpPr txBox="1"/>
          <p:nvPr/>
        </p:nvSpPr>
        <p:spPr>
          <a:xfrm>
            <a:off x="0" y="1196752"/>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sp>
        <p:nvSpPr>
          <p:cNvPr id="17" name="ZoneTexte 16">
            <a:extLst>
              <a:ext uri="{FF2B5EF4-FFF2-40B4-BE49-F238E27FC236}">
                <a16:creationId xmlns:a16="http://schemas.microsoft.com/office/drawing/2014/main" id="{8360C24B-CA68-41ED-8344-A36C5431188C}"/>
              </a:ext>
            </a:extLst>
          </p:cNvPr>
          <p:cNvSpPr txBox="1"/>
          <p:nvPr/>
        </p:nvSpPr>
        <p:spPr>
          <a:xfrm>
            <a:off x="6436425" y="1469693"/>
            <a:ext cx="934313" cy="461665"/>
          </a:xfrm>
          <a:prstGeom prst="rect">
            <a:avLst/>
          </a:prstGeom>
          <a:noFill/>
        </p:spPr>
        <p:txBody>
          <a:bodyPr wrap="square" rtlCol="0">
            <a:spAutoFit/>
          </a:bodyPr>
          <a:lstStyle/>
          <a:p>
            <a:pPr algn="ctr"/>
            <a:r>
              <a:rPr lang="fr-FR" sz="1200" b="1" dirty="0">
                <a:solidFill>
                  <a:srgbClr val="6FBF4A"/>
                </a:solidFill>
              </a:rPr>
              <a:t>Bonne image</a:t>
            </a:r>
          </a:p>
        </p:txBody>
      </p:sp>
      <p:sp>
        <p:nvSpPr>
          <p:cNvPr id="23" name="ZoneTexte 22">
            <a:extLst>
              <a:ext uri="{FF2B5EF4-FFF2-40B4-BE49-F238E27FC236}">
                <a16:creationId xmlns:a16="http://schemas.microsoft.com/office/drawing/2014/main" id="{15AA2940-1E81-4E20-AFC0-B15BC423505D}"/>
              </a:ext>
            </a:extLst>
          </p:cNvPr>
          <p:cNvSpPr txBox="1"/>
          <p:nvPr/>
        </p:nvSpPr>
        <p:spPr>
          <a:xfrm>
            <a:off x="7374246" y="1491460"/>
            <a:ext cx="909190" cy="430887"/>
          </a:xfrm>
          <a:prstGeom prst="rect">
            <a:avLst/>
          </a:prstGeom>
          <a:noFill/>
        </p:spPr>
        <p:txBody>
          <a:bodyPr wrap="square" rtlCol="0">
            <a:spAutoFit/>
          </a:bodyPr>
          <a:lstStyle/>
          <a:p>
            <a:pPr algn="ctr"/>
            <a:r>
              <a:rPr lang="fr-FR" sz="1100" b="1" i="1" dirty="0">
                <a:solidFill>
                  <a:schemeClr val="accent1"/>
                </a:solidFill>
              </a:rPr>
              <a:t>Salariés du privé</a:t>
            </a:r>
          </a:p>
        </p:txBody>
      </p:sp>
      <p:sp>
        <p:nvSpPr>
          <p:cNvPr id="25" name="ZoneTexte 24">
            <a:extLst>
              <a:ext uri="{FF2B5EF4-FFF2-40B4-BE49-F238E27FC236}">
                <a16:creationId xmlns:a16="http://schemas.microsoft.com/office/drawing/2014/main" id="{03D6B636-2EA4-4218-8AF2-44FF7CC6C99A}"/>
              </a:ext>
            </a:extLst>
          </p:cNvPr>
          <p:cNvSpPr txBox="1"/>
          <p:nvPr/>
        </p:nvSpPr>
        <p:spPr>
          <a:xfrm>
            <a:off x="8103438" y="1566574"/>
            <a:ext cx="1113577" cy="246221"/>
          </a:xfrm>
          <a:prstGeom prst="rect">
            <a:avLst/>
          </a:prstGeom>
          <a:noFill/>
        </p:spPr>
        <p:txBody>
          <a:bodyPr wrap="square" rtlCol="0">
            <a:spAutoFit/>
          </a:bodyPr>
          <a:lstStyle/>
          <a:p>
            <a:pPr algn="ctr"/>
            <a:r>
              <a:rPr lang="fr-FR" sz="1000" b="1" i="1" dirty="0">
                <a:solidFill>
                  <a:schemeClr val="accent5"/>
                </a:solidFill>
              </a:rPr>
              <a:t>Fonctionnaires</a:t>
            </a:r>
          </a:p>
        </p:txBody>
      </p:sp>
    </p:spTree>
    <p:extLst>
      <p:ext uri="{BB962C8B-B14F-4D97-AF65-F5344CB8AC3E}">
        <p14:creationId xmlns:p14="http://schemas.microsoft.com/office/powerpoint/2010/main" val="265778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55127" y="2883244"/>
            <a:ext cx="6481607" cy="1181762"/>
          </a:xfrm>
        </p:spPr>
        <p:txBody>
          <a:bodyPr/>
          <a:lstStyle/>
          <a:p>
            <a:pPr>
              <a:spcBef>
                <a:spcPts val="0"/>
              </a:spcBef>
            </a:pPr>
            <a:r>
              <a:rPr lang="fr-FR" dirty="0"/>
              <a:t>La perception des fonctionnaires territoriaux par les Français</a:t>
            </a:r>
          </a:p>
        </p:txBody>
      </p:sp>
    </p:spTree>
    <p:extLst>
      <p:ext uri="{BB962C8B-B14F-4D97-AF65-F5344CB8AC3E}">
        <p14:creationId xmlns:p14="http://schemas.microsoft.com/office/powerpoint/2010/main" val="129154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172973" y="117542"/>
            <a:ext cx="8877720" cy="648833"/>
          </a:xfrm>
        </p:spPr>
        <p:txBody>
          <a:bodyPr anchor="ctr">
            <a:noAutofit/>
          </a:bodyPr>
          <a:lstStyle/>
          <a:p>
            <a:pPr algn="just" eaLnBrk="0" hangingPunct="0">
              <a:defRPr/>
            </a:pPr>
            <a:r>
              <a:rPr lang="fr-FR" sz="1600" kern="0" dirty="0">
                <a:ea typeface="MS PGothic" pitchFamily="34" charset="-128"/>
                <a:cs typeface="MS PGothic"/>
              </a:rPr>
              <a:t>Spontanément les Français associent aux fonctionnaires territoriaux l’image de personnes effectuant un « service utile » à la collectivité, mais qu’ils considèrent également pour une large part comme « trop nombreux »</a:t>
            </a:r>
          </a:p>
        </p:txBody>
      </p:sp>
      <p:sp>
        <p:nvSpPr>
          <p:cNvPr id="4" name="Espace réservé du numéro de diapositive 3"/>
          <p:cNvSpPr>
            <a:spLocks noGrp="1"/>
          </p:cNvSpPr>
          <p:nvPr>
            <p:ph type="sldNum" sz="quarter" idx="4"/>
          </p:nvPr>
        </p:nvSpPr>
        <p:spPr/>
        <p:txBody>
          <a:bodyPr/>
          <a:lstStyle/>
          <a:p>
            <a:fld id="{8B466926-FFCF-D849-BE20-83CC7D4E4416}" type="slidenum">
              <a:rPr lang="en-US" smtClean="0"/>
              <a:pPr/>
              <a:t>9</a:t>
            </a:fld>
            <a:endParaRPr lang="en-US" dirty="0"/>
          </a:p>
        </p:txBody>
      </p:sp>
      <p:sp>
        <p:nvSpPr>
          <p:cNvPr id="10" name="ZoneTexte 9"/>
          <p:cNvSpPr txBox="1"/>
          <p:nvPr/>
        </p:nvSpPr>
        <p:spPr>
          <a:xfrm>
            <a:off x="1879513" y="6176297"/>
            <a:ext cx="6557351" cy="646331"/>
          </a:xfrm>
          <a:prstGeom prst="rect">
            <a:avLst/>
          </a:prstGeom>
          <a:noFill/>
        </p:spPr>
        <p:txBody>
          <a:bodyPr wrap="square">
            <a:spAutoFit/>
          </a:bodyPr>
          <a:lstStyle/>
          <a:p>
            <a:pPr algn="just">
              <a:defRPr/>
            </a:pPr>
            <a:r>
              <a:rPr lang="fr-FR" sz="900" dirty="0">
                <a:solidFill>
                  <a:schemeClr val="bg2">
                    <a:lumMod val="25000"/>
                  </a:schemeClr>
                </a:solidFill>
                <a:latin typeface="+mn-lt"/>
              </a:rPr>
              <a:t>Le nuage de mots est automatiquement généré à partir de l’exhaustivité des réponses spontanées à la question ouverte.</a:t>
            </a:r>
            <a:br>
              <a:rPr lang="fr-FR" sz="900" dirty="0">
                <a:solidFill>
                  <a:schemeClr val="bg2">
                    <a:lumMod val="25000"/>
                  </a:schemeClr>
                </a:solidFill>
                <a:latin typeface="+mn-lt"/>
              </a:rPr>
            </a:br>
            <a:r>
              <a:rPr lang="fr-FR" sz="900" dirty="0">
                <a:solidFill>
                  <a:schemeClr val="bg2">
                    <a:lumMod val="25000"/>
                  </a:schemeClr>
                </a:solidFill>
                <a:latin typeface="+mn-lt"/>
              </a:rPr>
              <a:t>La taille d’un mot dans le visuel représente sa fréquence d’utilisation : le mot écrit en plus gros caractères est celui qui a été le plus utilisé par les sondés dans leurs réponses. L’emplacement d’un mot au sein du nuage n’a pas de signification particulière, pas plus que sa couleur.</a:t>
            </a:r>
          </a:p>
        </p:txBody>
      </p:sp>
      <p:sp>
        <p:nvSpPr>
          <p:cNvPr id="9" name="Rounded Rectangle 17"/>
          <p:cNvSpPr/>
          <p:nvPr/>
        </p:nvSpPr>
        <p:spPr>
          <a:xfrm>
            <a:off x="0" y="836711"/>
            <a:ext cx="9144000" cy="503475"/>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Quels sont tous les mots, toutes les impressions qui vous viennent spontanément à l’esprit lorsque vous pensez aux fonctionnaires territoriaux (c’est-à-dire les agents qui travaillent pour les communes, les départements, les régions, ou les intercommunalités) ? – </a:t>
            </a:r>
            <a:r>
              <a:rPr lang="fr-FR" sz="1100" i="1" kern="0" dirty="0">
                <a:solidFill>
                  <a:schemeClr val="bg2">
                    <a:lumMod val="25000"/>
                  </a:schemeClr>
                </a:solidFill>
              </a:rPr>
              <a:t>Question ouverte, réponses spontanées</a:t>
            </a:r>
          </a:p>
        </p:txBody>
      </p:sp>
      <p:sp>
        <p:nvSpPr>
          <p:cNvPr id="11" name="ZoneTexte 10"/>
          <p:cNvSpPr txBox="1"/>
          <p:nvPr/>
        </p:nvSpPr>
        <p:spPr>
          <a:xfrm>
            <a:off x="0" y="1340187"/>
            <a:ext cx="2476500" cy="246221"/>
          </a:xfrm>
          <a:prstGeom prst="rect">
            <a:avLst/>
          </a:prstGeom>
          <a:noFill/>
        </p:spPr>
        <p:txBody>
          <a:bodyPr wrap="square" rtlCol="0">
            <a:noAutofit/>
          </a:bodyPr>
          <a:lstStyle/>
          <a:p>
            <a:r>
              <a:rPr lang="fr-FR" sz="1000" dirty="0">
                <a:solidFill>
                  <a:schemeClr val="bg2">
                    <a:lumMod val="25000"/>
                  </a:schemeClr>
                </a:solidFill>
              </a:rPr>
              <a:t>- À tous - </a:t>
            </a:r>
          </a:p>
        </p:txBody>
      </p:sp>
      <p:pic>
        <p:nvPicPr>
          <p:cNvPr id="5" name="Image 4">
            <a:extLst>
              <a:ext uri="{FF2B5EF4-FFF2-40B4-BE49-F238E27FC236}">
                <a16:creationId xmlns:a16="http://schemas.microsoft.com/office/drawing/2014/main" id="{FD88EBAA-D827-40C5-9B1E-0FFB3084C1D1}"/>
              </a:ext>
            </a:extLst>
          </p:cNvPr>
          <p:cNvPicPr>
            <a:picLocks noChangeAspect="1"/>
          </p:cNvPicPr>
          <p:nvPr/>
        </p:nvPicPr>
        <p:blipFill rotWithShape="1">
          <a:blip r:embed="rId2"/>
          <a:srcRect t="20688" b="19341"/>
          <a:stretch/>
        </p:blipFill>
        <p:spPr>
          <a:xfrm>
            <a:off x="389297" y="1870545"/>
            <a:ext cx="8182967" cy="3373645"/>
          </a:xfrm>
          <a:prstGeom prst="rect">
            <a:avLst/>
          </a:prstGeom>
        </p:spPr>
      </p:pic>
    </p:spTree>
    <p:extLst>
      <p:ext uri="{BB962C8B-B14F-4D97-AF65-F5344CB8AC3E}">
        <p14:creationId xmlns:p14="http://schemas.microsoft.com/office/powerpoint/2010/main" val="1592164981"/>
      </p:ext>
    </p:extLst>
  </p:cSld>
  <p:clrMapOvr>
    <a:masterClrMapping/>
  </p:clrMapOvr>
</p:sld>
</file>

<file path=ppt/theme/theme1.xml><?xml version="1.0" encoding="utf-8"?>
<a:theme xmlns:a="http://schemas.openxmlformats.org/drawingml/2006/main" name="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Interactive" id="{35F6E041-28AC-7C42-936D-C45E343640CA}" vid="{A14E1FEB-7210-1842-8B3A-32C88AA43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HarrisInteractive</Template>
  <TotalTime>1978</TotalTime>
  <Words>1323</Words>
  <Application>Microsoft Office PowerPoint</Application>
  <PresentationFormat>Affichage à l'écran (4:3)</PresentationFormat>
  <Paragraphs>269</Paragraphs>
  <Slides>16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HarrisInteractive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Bass</dc:creator>
  <cp:lastModifiedBy>Antoine Gautier</cp:lastModifiedBy>
  <cp:revision>1337</cp:revision>
  <cp:lastPrinted>2019-10-04T09:24:37Z</cp:lastPrinted>
  <dcterms:created xsi:type="dcterms:W3CDTF">2015-10-02T16:47:39Z</dcterms:created>
  <dcterms:modified xsi:type="dcterms:W3CDTF">2019-10-16T14:27:25Z</dcterms:modified>
</cp:coreProperties>
</file>