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77497" autoAdjust="0"/>
  </p:normalViewPr>
  <p:slideViewPr>
    <p:cSldViewPr>
      <p:cViewPr varScale="1">
        <p:scale>
          <a:sx n="57" d="100"/>
          <a:sy n="57" d="100"/>
        </p:scale>
        <p:origin x="46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02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F7C30-8AAD-43EB-BE94-EFA85D0040F5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CE8B2-60AF-4E6A-8463-58A70CAC72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280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fr-FR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7C4612-E0A5-40C9-9AD9-1EE7CEC59DD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4612-E0A5-40C9-9AD9-1EE7CEC59DDA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5656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8854" y="898530"/>
            <a:ext cx="10077449" cy="2519363"/>
          </a:xfrm>
        </p:spPr>
        <p:txBody>
          <a:bodyPr anchor="b"/>
          <a:lstStyle>
            <a:lvl1pPr algn="ctr">
              <a:defRPr sz="4800"/>
            </a:lvl1pPr>
          </a:lstStyle>
          <a:p>
            <a:pPr lvl="0"/>
            <a:r>
              <a:rPr lang="fr-FR" altLang="fr-FR" noProof="0"/>
              <a:t>Modifiez le style du titre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8854" y="3778255"/>
            <a:ext cx="10077449" cy="1800225"/>
          </a:xfrm>
        </p:spPr>
        <p:txBody>
          <a:bodyPr/>
          <a:lstStyle>
            <a:lvl1pPr marL="0" indent="0" algn="ctr">
              <a:defRPr sz="2400"/>
            </a:lvl1pPr>
          </a:lstStyle>
          <a:p>
            <a:pPr lvl="0"/>
            <a:r>
              <a:rPr lang="fr-FR" altLang="fr-FR" noProof="0"/>
              <a:t>Modifiez le style des sous-titres du masque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31800" y="6453193"/>
            <a:ext cx="0" cy="200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9880600" y="6453193"/>
            <a:ext cx="0" cy="200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31800" y="6400800"/>
            <a:ext cx="9829800" cy="0"/>
          </a:xfrm>
          <a:prstGeom prst="line">
            <a:avLst/>
          </a:prstGeom>
          <a:noFill/>
          <a:ln w="57150">
            <a:solidFill>
              <a:srgbClr val="BEE70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5DCB5-869F-404E-864E-A989CCE1547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029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207307-A584-4974-A8D2-7FA5BA7BDEA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635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940800" y="609600"/>
            <a:ext cx="2844800" cy="55626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6400" y="609600"/>
            <a:ext cx="8331200" cy="55626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8CA687-9C62-4028-A9F0-F55BB8888B2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852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7B51C9-611D-460F-8C61-EFC2E2441F9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573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913481-22E6-4C8D-B940-10970FDF8C3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9834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6400" y="1828800"/>
            <a:ext cx="5588000" cy="4343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828800"/>
            <a:ext cx="5588000" cy="4343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833425-7946-478E-8D3B-D7C39435F71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6091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0BD943-454A-49E5-A86B-93279A944D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2879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/>
              <a:t>Pied de page à compléter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4CEE1A-26BB-4497-BF19-0D8937D0AC72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292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6801E1-0A5A-48A3-B5F1-7EC5382AD32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5036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A9EDC0-CDAC-4312-B845-1BDDD9CEFEC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5681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C89872-0374-4531-96AF-21D86659D1F9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7" name="Picture 2" descr="Afficher l'image d'orig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4869165"/>
            <a:ext cx="1512304" cy="62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3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609600"/>
            <a:ext cx="1137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828800"/>
            <a:ext cx="1137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6148" name="Picture 4" descr="CG44_quadri"/>
          <p:cNvPicPr preferRelativeResize="0"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800" y="6248400"/>
            <a:ext cx="990000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31800" y="6669088"/>
            <a:ext cx="9448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31800" y="6453193"/>
            <a:ext cx="0" cy="200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9880600" y="6453193"/>
            <a:ext cx="0" cy="200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31800" y="6400800"/>
            <a:ext cx="10272712" cy="0"/>
          </a:xfrm>
          <a:prstGeom prst="line">
            <a:avLst/>
          </a:prstGeom>
          <a:noFill/>
          <a:ln w="57150">
            <a:solidFill>
              <a:srgbClr val="BEE70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431800" y="6453193"/>
            <a:ext cx="0" cy="200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9880600" y="6453193"/>
            <a:ext cx="0" cy="200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5600" y="6457950"/>
            <a:ext cx="82296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cs typeface="Arial" panose="020B0604020202020204" pitchFamily="34" charset="0"/>
              </a:defRPr>
            </a:lvl1pPr>
          </a:lstStyle>
          <a:p>
            <a:r>
              <a:rPr lang="fr-FR" altLang="fr-FR"/>
              <a:t>Pied de page à compléter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6400" y="6457950"/>
            <a:ext cx="1016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Arial" panose="020B0604020202020204" pitchFamily="34" charset="0"/>
              </a:defRPr>
            </a:lvl1pPr>
          </a:lstStyle>
          <a:p>
            <a:fld id="{B74CEE1A-26BB-4497-BF19-0D8937D0AC72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31800" y="381000"/>
            <a:ext cx="11353800" cy="0"/>
          </a:xfrm>
          <a:prstGeom prst="line">
            <a:avLst/>
          </a:prstGeom>
          <a:noFill/>
          <a:ln w="57150">
            <a:solidFill>
              <a:srgbClr val="BEE70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61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003E6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E67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defRPr sz="2800" b="1" kern="1200">
          <a:solidFill>
            <a:srgbClr val="003E6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EE704"/>
        </a:buClr>
        <a:buFont typeface="Wingdings" panose="05000000000000000000" pitchFamily="2" charset="2"/>
        <a:buChar char=""/>
        <a:defRPr b="1" kern="1200">
          <a:solidFill>
            <a:srgbClr val="003E67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57275" y="2169776"/>
            <a:ext cx="10077449" cy="1511251"/>
          </a:xfrm>
        </p:spPr>
        <p:txBody>
          <a:bodyPr/>
          <a:lstStyle/>
          <a:p>
            <a:r>
              <a:rPr lang="fr-FR" altLang="fr-FR" dirty="0">
                <a:solidFill>
                  <a:schemeClr val="tx1"/>
                </a:solidFill>
              </a:rPr>
              <a:t>La politique diversité au conseil départemental de Loire-Atlantique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38BBDF0-0BD9-4457-9336-35F2E4BE0AA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2"/>
          <a:stretch>
            <a:fillRect/>
          </a:stretch>
        </p:blipFill>
        <p:spPr>
          <a:xfrm>
            <a:off x="8719594" y="3932598"/>
            <a:ext cx="1944216" cy="1872208"/>
          </a:xfrm>
          <a:prstGeom prst="rect">
            <a:avLst/>
          </a:prstGeom>
        </p:spPr>
      </p:pic>
      <p:pic>
        <p:nvPicPr>
          <p:cNvPr id="6" name="Image 5" descr="Tamadi | LOGO CD44 - Tamadi">
            <a:extLst>
              <a:ext uri="{FF2B5EF4-FFF2-40B4-BE49-F238E27FC236}">
                <a16:creationId xmlns:a16="http://schemas.microsoft.com/office/drawing/2014/main" id="{7810E999-8ED8-47AC-A513-7F28FF8BDC7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4292179"/>
            <a:ext cx="1944216" cy="1153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>
                <a:solidFill>
                  <a:schemeClr val="tx1"/>
                </a:solidFill>
              </a:rPr>
              <a:t>Contexte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 dirty="0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FB58C5-43FA-4ED4-933C-CC5F3C75468E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ABD14DD-0C97-49E8-A727-3A0E1BE3E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73" y="1484784"/>
            <a:ext cx="11379200" cy="4343400"/>
          </a:xfrm>
        </p:spPr>
        <p:txBody>
          <a:bodyPr/>
          <a:lstStyle/>
          <a:p>
            <a:pPr marL="0" indent="0" algn="just"/>
            <a:r>
              <a:rPr lang="fr-FR" sz="2200" dirty="0">
                <a:solidFill>
                  <a:schemeClr val="tx1"/>
                </a:solidFill>
              </a:rPr>
              <a:t>Une politique portée depuis plus de 10 ans</a:t>
            </a:r>
          </a:p>
          <a:p>
            <a:pPr algn="just">
              <a:buFont typeface="Wingdings 2" panose="05020102010507070707" pitchFamily="18" charset="2"/>
              <a:buChar char="P"/>
            </a:pPr>
            <a:r>
              <a:rPr lang="fr-FR" sz="2200" b="0" dirty="0">
                <a:solidFill>
                  <a:schemeClr val="tx1"/>
                </a:solidFill>
              </a:rPr>
              <a:t>Fort engagement du Département sur l’égalité femmes / hommes depuis 2010</a:t>
            </a:r>
          </a:p>
          <a:p>
            <a:pPr algn="just">
              <a:buFont typeface="Wingdings 2" panose="05020102010507070707" pitchFamily="18" charset="2"/>
              <a:buChar char="P"/>
            </a:pPr>
            <a:r>
              <a:rPr lang="fr-FR" sz="2200" b="0" dirty="0">
                <a:solidFill>
                  <a:schemeClr val="tx1"/>
                </a:solidFill>
              </a:rPr>
              <a:t>Certains sujets de diversité portés politiquement : le handicap, la jeunesse, l’engagement syndical… </a:t>
            </a:r>
          </a:p>
          <a:p>
            <a:pPr algn="just">
              <a:buFont typeface="Wingdings 2" panose="05020102010507070707" pitchFamily="18" charset="2"/>
              <a:buChar char="P"/>
            </a:pPr>
            <a:r>
              <a:rPr lang="fr-FR" sz="2200" b="0" dirty="0">
                <a:solidFill>
                  <a:schemeClr val="tx1"/>
                </a:solidFill>
              </a:rPr>
              <a:t>Élections de 2015 : nomination d’une conseillère départemental « chargée de l’égalité des droits » et création d’un poste de </a:t>
            </a:r>
            <a:r>
              <a:rPr lang="fr-FR" sz="2200" b="0" dirty="0" err="1">
                <a:solidFill>
                  <a:schemeClr val="tx1"/>
                </a:solidFill>
              </a:rPr>
              <a:t>chargé·e</a:t>
            </a:r>
            <a:r>
              <a:rPr lang="fr-FR" sz="2200" b="0" dirty="0">
                <a:solidFill>
                  <a:schemeClr val="tx1"/>
                </a:solidFill>
              </a:rPr>
              <a:t> de mission à la direction vie citoyenne</a:t>
            </a:r>
          </a:p>
          <a:p>
            <a:pPr algn="just">
              <a:buFont typeface="Wingdings 2" panose="05020102010507070707" pitchFamily="18" charset="2"/>
              <a:buChar char="P"/>
            </a:pPr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r>
              <a:rPr lang="fr-FR" sz="2200" dirty="0">
                <a:solidFill>
                  <a:schemeClr val="tx1"/>
                </a:solidFill>
              </a:rPr>
              <a:t>Une nouvelle orientation en 2018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2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Décision d’aller vers les labellisations « Égalité</a:t>
            </a:r>
          </a:p>
          <a:p>
            <a:pPr marL="0" indent="0" algn="just"/>
            <a:r>
              <a:rPr lang="fr-FR" sz="22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professionnelle entre les femmes et les hommes » </a:t>
            </a:r>
          </a:p>
          <a:p>
            <a:pPr marL="0" indent="0" algn="just"/>
            <a:r>
              <a:rPr lang="fr-FR" sz="22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et « Diversité »</a:t>
            </a:r>
            <a:endParaRPr lang="fr-FR" sz="5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688166F-F563-401D-96E1-923C2DC389F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2"/>
          <a:stretch>
            <a:fillRect/>
          </a:stretch>
        </p:blipFill>
        <p:spPr>
          <a:xfrm>
            <a:off x="9048328" y="3789040"/>
            <a:ext cx="2542395" cy="24155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383" y="548680"/>
            <a:ext cx="11379200" cy="990600"/>
          </a:xfrm>
        </p:spPr>
        <p:txBody>
          <a:bodyPr/>
          <a:lstStyle/>
          <a:p>
            <a:pPr algn="ctr"/>
            <a:r>
              <a:rPr lang="fr-FR" altLang="fr-FR" sz="3000" dirty="0">
                <a:solidFill>
                  <a:schemeClr val="tx1"/>
                </a:solidFill>
              </a:rPr>
              <a:t>État des lieux : les résultats de l’enquête en 2018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1384" y="1124744"/>
            <a:ext cx="11379200" cy="3683868"/>
          </a:xfrm>
        </p:spPr>
        <p:txBody>
          <a:bodyPr/>
          <a:lstStyle/>
          <a:p>
            <a:pPr marL="0" indent="0" algn="ctr"/>
            <a:r>
              <a:rPr lang="fr-FR" altLang="fr-FR" sz="2200" b="0" dirty="0">
                <a:solidFill>
                  <a:schemeClr val="tx1"/>
                </a:solidFill>
              </a:rPr>
              <a:t>1 132 </a:t>
            </a:r>
            <a:r>
              <a:rPr lang="fr-FR" altLang="fr-FR" sz="2200" b="0" dirty="0" err="1">
                <a:solidFill>
                  <a:schemeClr val="tx1"/>
                </a:solidFill>
              </a:rPr>
              <a:t>agent·es</a:t>
            </a:r>
            <a:r>
              <a:rPr lang="fr-FR" altLang="fr-FR" sz="2200" b="0" dirty="0">
                <a:solidFill>
                  <a:schemeClr val="tx1"/>
                </a:solidFill>
              </a:rPr>
              <a:t> y ont répondu soit 23% de l’effectif total de la collectivité</a:t>
            </a:r>
          </a:p>
          <a:p>
            <a:pPr marL="0" indent="0" algn="ctr"/>
            <a:endParaRPr lang="fr-FR" altLang="fr-FR" sz="1000" b="0" dirty="0">
              <a:solidFill>
                <a:schemeClr val="tx1"/>
              </a:solidFill>
            </a:endParaRP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18,1%</a:t>
            </a:r>
            <a:r>
              <a:rPr lang="fr-FR" altLang="fr-FR" sz="2200" b="0" dirty="0">
                <a:solidFill>
                  <a:schemeClr val="tx1"/>
                </a:solidFill>
              </a:rPr>
              <a:t> des </a:t>
            </a:r>
            <a:r>
              <a:rPr lang="fr-FR" altLang="fr-FR" sz="2200" b="0" dirty="0" err="1">
                <a:solidFill>
                  <a:schemeClr val="tx1"/>
                </a:solidFill>
              </a:rPr>
              <a:t>agent·es</a:t>
            </a:r>
            <a:r>
              <a:rPr lang="fr-FR" altLang="fr-FR" sz="2200" b="0" dirty="0">
                <a:solidFill>
                  <a:schemeClr val="tx1"/>
                </a:solidFill>
              </a:rPr>
              <a:t> déclarent avoir assisté à des propos ou agissements sexistes</a:t>
            </a: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16,1%</a:t>
            </a:r>
            <a:r>
              <a:rPr lang="fr-FR" altLang="fr-FR" sz="2200" b="0" dirty="0">
                <a:solidFill>
                  <a:schemeClr val="tx1"/>
                </a:solidFill>
              </a:rPr>
              <a:t> liés aux opinions politiques, convictions religieuses ou engagements syndicaux</a:t>
            </a: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16% </a:t>
            </a:r>
            <a:r>
              <a:rPr lang="fr-FR" altLang="fr-FR" sz="2200" b="0" dirty="0">
                <a:solidFill>
                  <a:schemeClr val="tx1"/>
                </a:solidFill>
              </a:rPr>
              <a:t>liés à l’apparence des personnes</a:t>
            </a: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13,3 % </a:t>
            </a:r>
            <a:r>
              <a:rPr lang="fr-FR" altLang="fr-FR" sz="2200" b="0" dirty="0">
                <a:solidFill>
                  <a:schemeClr val="tx1"/>
                </a:solidFill>
              </a:rPr>
              <a:t>racistes ou xénophobes </a:t>
            </a: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7,2% </a:t>
            </a:r>
            <a:r>
              <a:rPr lang="fr-FR" altLang="fr-FR" sz="2200" b="0" dirty="0">
                <a:solidFill>
                  <a:schemeClr val="tx1"/>
                </a:solidFill>
              </a:rPr>
              <a:t>liés au genre ou à l’orientation sexuelle. </a:t>
            </a:r>
          </a:p>
          <a:p>
            <a:pPr marL="0" indent="0"/>
            <a:r>
              <a:rPr lang="fr-FR" sz="2000" b="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 </a:t>
            </a:r>
            <a:r>
              <a:rPr lang="fr-FR" altLang="fr-FR" sz="2200" dirty="0">
                <a:solidFill>
                  <a:srgbClr val="002060"/>
                </a:solidFill>
              </a:rPr>
              <a:t>41,2%</a:t>
            </a:r>
            <a:r>
              <a:rPr lang="fr-FR" altLang="fr-FR" sz="2200" b="0" dirty="0">
                <a:solidFill>
                  <a:srgbClr val="002060"/>
                </a:solidFill>
              </a:rPr>
              <a:t> </a:t>
            </a:r>
            <a:r>
              <a:rPr lang="fr-FR" altLang="fr-FR" sz="2200" dirty="0">
                <a:solidFill>
                  <a:srgbClr val="002060"/>
                </a:solidFill>
              </a:rPr>
              <a:t>des personnes ayant été témoins de situations discriminantes ne les ont pas signalées</a:t>
            </a:r>
          </a:p>
          <a:p>
            <a:pPr marL="0" indent="0"/>
            <a:endParaRPr lang="fr-FR" altLang="fr-FR" sz="2200" b="0" dirty="0">
              <a:solidFill>
                <a:schemeClr val="tx1"/>
              </a:solidFill>
            </a:endParaRP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51% </a:t>
            </a:r>
            <a:r>
              <a:rPr lang="fr-FR" altLang="fr-FR" sz="2200" b="0" dirty="0">
                <a:solidFill>
                  <a:schemeClr val="tx1"/>
                </a:solidFill>
              </a:rPr>
              <a:t>pensent que les stéréotypes liés à l’âge ont des conséquences sur la perception de la performance au travail</a:t>
            </a:r>
          </a:p>
          <a:p>
            <a:pPr marL="0" indent="0"/>
            <a:r>
              <a:rPr lang="fr-FR" altLang="fr-FR" sz="2200" dirty="0">
                <a:solidFill>
                  <a:schemeClr val="tx1"/>
                </a:solidFill>
              </a:rPr>
              <a:t>20%</a:t>
            </a:r>
            <a:r>
              <a:rPr lang="fr-FR" altLang="fr-FR" sz="2200" b="0" dirty="0">
                <a:solidFill>
                  <a:schemeClr val="tx1"/>
                </a:solidFill>
              </a:rPr>
              <a:t> estiment que les femmes et les hommes sont traités différemment</a:t>
            </a:r>
          </a:p>
          <a:p>
            <a:pPr marL="0" indent="0"/>
            <a:r>
              <a:rPr lang="fr-FR" sz="2400" b="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 </a:t>
            </a:r>
            <a:r>
              <a:rPr lang="fr-FR" sz="22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4 axes prioritaires : le sexe, l’âge, le handicap  / l’état de santé, l’engagement syndical</a:t>
            </a:r>
            <a:endParaRPr lang="fr-FR" altLang="fr-FR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 dirty="0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8C8E09-440E-42A1-B76B-88CD942D5DC9}" type="slidenum">
              <a:rPr lang="fr-FR" altLang="fr-FR"/>
              <a:pPr/>
              <a:t>3</a:t>
            </a:fld>
            <a:endParaRPr lang="fr-FR" alt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22176"/>
            <a:ext cx="11379200" cy="990600"/>
          </a:xfrm>
        </p:spPr>
        <p:txBody>
          <a:bodyPr/>
          <a:lstStyle/>
          <a:p>
            <a:pPr algn="ctr"/>
            <a:r>
              <a:rPr lang="fr-FR" altLang="fr-FR" sz="3500" dirty="0">
                <a:solidFill>
                  <a:schemeClr val="tx1"/>
                </a:solidFill>
              </a:rPr>
              <a:t>Les actions sur la politique ressources humaines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FB58C5-43FA-4ED4-933C-CC5F3C75468E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ABD14DD-0C97-49E8-A727-3A0E1BE3E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110122"/>
            <a:ext cx="8352928" cy="5325702"/>
          </a:xfrm>
        </p:spPr>
        <p:txBody>
          <a:bodyPr/>
          <a:lstStyle/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Mise en place d’une cellule de signalement et de traitement des situations de discriminations et de violences sexistes et sexuelles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Renforcement de la politique handicap déjà mise en place (budget, guides, </a:t>
            </a:r>
            <a:r>
              <a:rPr lang="fr-FR" sz="2200" b="0" dirty="0" err="1">
                <a:solidFill>
                  <a:schemeClr val="tx1"/>
                </a:solidFill>
              </a:rPr>
              <a:t>Duoday</a:t>
            </a:r>
            <a:r>
              <a:rPr lang="fr-FR" sz="2200" b="0" dirty="0">
                <a:solidFill>
                  <a:schemeClr val="tx1"/>
                </a:solidFill>
              </a:rPr>
              <a:t>)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Mise en œuvre du RIFSEEP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Formalisation d’un guide du recrutement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Encadrement des horaires des réunions de travail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Compensation des décharges syndicales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Travail sur l’usure professionnelle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Attention particulière aux sanctions disciplinaires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Réalisation de guides sur le retour au travail après un arrêt long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Transfert des savoirs lors des départs à la retraite</a:t>
            </a: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fr-FR" sz="2200" b="0" dirty="0">
              <a:solidFill>
                <a:schemeClr val="tx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1DB6763-D609-4E32-A8DC-54D6B6B74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200" y="1110122"/>
            <a:ext cx="1775845" cy="243276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3C227F0-00D2-4E6F-A044-01AE206C2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349" y="2702933"/>
            <a:ext cx="1775845" cy="244011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3D33AFB-0D2E-4143-A06B-6AAB6EBED3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5200" y="3947733"/>
            <a:ext cx="1775845" cy="251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sz="3500" dirty="0">
                <a:solidFill>
                  <a:schemeClr val="tx1"/>
                </a:solidFill>
              </a:rPr>
              <a:t>Communication / formation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FB58C5-43FA-4ED4-933C-CC5F3C75468E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ABD14DD-0C97-49E8-A727-3A0E1BE3E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340768"/>
            <a:ext cx="11785600" cy="4343400"/>
          </a:xfrm>
        </p:spPr>
        <p:txBody>
          <a:bodyPr numCol="2" spcCol="360000"/>
          <a:lstStyle/>
          <a:p>
            <a:pPr marL="0" indent="0" algn="just"/>
            <a:r>
              <a:rPr lang="fr-FR" sz="2200" dirty="0">
                <a:solidFill>
                  <a:schemeClr val="tx1"/>
                </a:solidFill>
              </a:rPr>
              <a:t>Communication</a:t>
            </a:r>
            <a:r>
              <a:rPr lang="fr-FR" sz="2200" b="0" dirty="0">
                <a:solidFill>
                  <a:schemeClr val="tx1"/>
                </a:solidFill>
              </a:rPr>
              <a:t> :  </a:t>
            </a:r>
          </a:p>
          <a:p>
            <a:pPr marL="0" indent="0" algn="just"/>
            <a:endParaRPr lang="fr-FR" sz="1000" b="0" dirty="0">
              <a:solidFill>
                <a:schemeClr val="tx1"/>
              </a:solidFill>
            </a:endParaRP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Support classique : intranet, journal interne et managérial 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Journée des cadres A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Interventions dans des séminaires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Vœux du Président en 2020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Accueil des </a:t>
            </a:r>
            <a:r>
              <a:rPr lang="fr-FR" sz="2200" b="0" dirty="0" err="1">
                <a:solidFill>
                  <a:schemeClr val="tx1"/>
                </a:solidFill>
              </a:rPr>
              <a:t>nouveaux·elles</a:t>
            </a:r>
            <a:r>
              <a:rPr lang="fr-FR" sz="2200" b="0" dirty="0">
                <a:solidFill>
                  <a:schemeClr val="tx1"/>
                </a:solidFill>
              </a:rPr>
              <a:t> </a:t>
            </a:r>
            <a:r>
              <a:rPr lang="fr-FR" sz="2200" b="0" dirty="0" err="1">
                <a:solidFill>
                  <a:schemeClr val="tx1"/>
                </a:solidFill>
              </a:rPr>
              <a:t>arrivant·es</a:t>
            </a:r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Dépliant avec le bulletin de paie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Nomination de 54 </a:t>
            </a:r>
            <a:r>
              <a:rPr lang="fr-FR" sz="2200" b="0" dirty="0" err="1">
                <a:solidFill>
                  <a:schemeClr val="tx1"/>
                </a:solidFill>
              </a:rPr>
              <a:t>référent·es</a:t>
            </a:r>
            <a:r>
              <a:rPr lang="fr-FR" sz="2200" b="0" dirty="0">
                <a:solidFill>
                  <a:schemeClr val="tx1"/>
                </a:solidFill>
              </a:rPr>
              <a:t> égalité / diversité dans les services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Utilisation de l’écriture inclusive</a:t>
            </a:r>
          </a:p>
          <a:p>
            <a:pPr marL="0" indent="0" algn="just"/>
            <a:r>
              <a:rPr lang="fr-FR" sz="2200" dirty="0">
                <a:solidFill>
                  <a:schemeClr val="tx1"/>
                </a:solidFill>
              </a:rPr>
              <a:t>Formation : </a:t>
            </a:r>
          </a:p>
          <a:p>
            <a:pPr marL="0" indent="0" algn="just"/>
            <a:endParaRPr lang="fr-FR" sz="1000" dirty="0">
              <a:solidFill>
                <a:schemeClr val="tx1"/>
              </a:solidFill>
            </a:endParaRP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Formation de chaque </a:t>
            </a:r>
            <a:r>
              <a:rPr lang="fr-FR" sz="2200" b="0" dirty="0" err="1">
                <a:solidFill>
                  <a:schemeClr val="tx1"/>
                </a:solidFill>
              </a:rPr>
              <a:t>agent·es</a:t>
            </a:r>
            <a:r>
              <a:rPr lang="fr-FR" sz="2200" b="0" dirty="0">
                <a:solidFill>
                  <a:schemeClr val="tx1"/>
                </a:solidFill>
              </a:rPr>
              <a:t> d’ici 2024 : 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 -  égalité femmes / hommes, sexisme au travail, laïcité, lutte contre les discriminations, management intergénérationnel.</a:t>
            </a: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 Des sensibilisation ont été intégrées aux formations déjà existantes.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1 335 </a:t>
            </a:r>
            <a:r>
              <a:rPr lang="fr-FR" sz="2200" b="0" dirty="0" err="1">
                <a:solidFill>
                  <a:schemeClr val="tx1"/>
                </a:solidFill>
              </a:rPr>
              <a:t>agent·es</a:t>
            </a:r>
            <a:r>
              <a:rPr lang="fr-FR" sz="2200" b="0" dirty="0">
                <a:solidFill>
                  <a:schemeClr val="tx1"/>
                </a:solidFill>
              </a:rPr>
              <a:t> ont été </a:t>
            </a:r>
            <a:r>
              <a:rPr lang="fr-FR" sz="2200" b="0" dirty="0" err="1">
                <a:solidFill>
                  <a:schemeClr val="tx1"/>
                </a:solidFill>
              </a:rPr>
              <a:t>formé·es</a:t>
            </a:r>
            <a:r>
              <a:rPr lang="fr-FR" sz="2200" b="0" dirty="0">
                <a:solidFill>
                  <a:schemeClr val="tx1"/>
                </a:solidFill>
              </a:rPr>
              <a:t> fin 2020. </a:t>
            </a: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2ADDBD3-CC9D-4E75-A683-C734B1FF6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698" y="4725144"/>
            <a:ext cx="2096502" cy="14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sz="3500" dirty="0">
                <a:solidFill>
                  <a:schemeClr val="tx1"/>
                </a:solidFill>
              </a:rPr>
              <a:t>La suite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FB58C5-43FA-4ED4-933C-CC5F3C75468E}" type="slidenum">
              <a:rPr lang="fr-FR" altLang="fr-FR"/>
              <a:pPr/>
              <a:t>6</a:t>
            </a:fld>
            <a:endParaRPr lang="fr-FR" altLang="fr-FR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ABD14DD-0C97-49E8-A727-3A0E1BE3E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257300"/>
            <a:ext cx="11379200" cy="4343400"/>
          </a:xfrm>
        </p:spPr>
        <p:txBody>
          <a:bodyPr/>
          <a:lstStyle/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</p:txBody>
      </p:sp>
      <p:sp>
        <p:nvSpPr>
          <p:cNvPr id="6" name="Espace réservé du contenu 1">
            <a:extLst>
              <a:ext uri="{FF2B5EF4-FFF2-40B4-BE49-F238E27FC236}">
                <a16:creationId xmlns:a16="http://schemas.microsoft.com/office/drawing/2014/main" id="{09ECBC2C-7874-4AD3-B46E-C170C03F33C7}"/>
              </a:ext>
            </a:extLst>
          </p:cNvPr>
          <p:cNvSpPr txBox="1">
            <a:spLocks/>
          </p:cNvSpPr>
          <p:nvPr/>
        </p:nvSpPr>
        <p:spPr bwMode="auto">
          <a:xfrm>
            <a:off x="384442" y="1600200"/>
            <a:ext cx="1137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2800" b="1" kern="1200">
                <a:solidFill>
                  <a:srgbClr val="003E6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EE704"/>
              </a:buClr>
              <a:buFont typeface="Wingdings" panose="05000000000000000000" pitchFamily="2" charset="2"/>
              <a:buChar char=""/>
              <a:defRPr b="1" kern="1200">
                <a:solidFill>
                  <a:srgbClr val="003E6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r>
              <a:rPr lang="fr-FR" sz="22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 </a:t>
            </a:r>
            <a:r>
              <a:rPr lang="fr-FR" sz="2200" dirty="0">
                <a:solidFill>
                  <a:schemeClr val="tx2">
                    <a:lumMod val="75000"/>
                  </a:schemeClr>
                </a:solidFill>
              </a:rPr>
              <a:t>Le Département a obtenu les 2 labels le 5 février 2020.</a:t>
            </a: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Nouvelle enquête en avril</a:t>
            </a:r>
          </a:p>
          <a:p>
            <a:pPr algn="just"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Travail à approfondir sur : 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	- les </a:t>
            </a:r>
            <a:r>
              <a:rPr lang="fr-FR" sz="2200" b="0" dirty="0" err="1">
                <a:solidFill>
                  <a:schemeClr val="tx1"/>
                </a:solidFill>
              </a:rPr>
              <a:t>assistant·es</a:t>
            </a:r>
            <a:r>
              <a:rPr lang="fr-FR" sz="2200" b="0" dirty="0">
                <a:solidFill>
                  <a:schemeClr val="tx1"/>
                </a:solidFill>
              </a:rPr>
              <a:t> </a:t>
            </a:r>
            <a:r>
              <a:rPr lang="fr-FR" sz="2200" b="0" dirty="0" err="1">
                <a:solidFill>
                  <a:schemeClr val="tx1"/>
                </a:solidFill>
              </a:rPr>
              <a:t>familiaux·ales</a:t>
            </a:r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	- la parentalité</a:t>
            </a:r>
          </a:p>
          <a:p>
            <a:pPr marL="0" indent="0" algn="just"/>
            <a:r>
              <a:rPr lang="fr-FR" sz="2200" b="0" dirty="0">
                <a:solidFill>
                  <a:schemeClr val="tx1"/>
                </a:solidFill>
              </a:rPr>
              <a:t>	- le genre et l’orientation sexuelle</a:t>
            </a: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907EDEF-3F2B-4FAA-BE77-ECDDFD1B4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162" y="2000250"/>
            <a:ext cx="68484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6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sz="3500" dirty="0">
                <a:solidFill>
                  <a:schemeClr val="tx1"/>
                </a:solidFill>
              </a:rPr>
              <a:t>Les facteurs clés de succès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altLang="fr-FR"/>
              <a:t>Pied de page à compléter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FB58C5-43FA-4ED4-933C-CC5F3C75468E}" type="slidenum">
              <a:rPr lang="fr-FR" altLang="fr-FR"/>
              <a:pPr/>
              <a:t>7</a:t>
            </a:fld>
            <a:endParaRPr lang="fr-FR" altLang="fr-FR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ABD14DD-0C97-49E8-A727-3A0E1BE3E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257300"/>
            <a:ext cx="11379200" cy="4343400"/>
          </a:xfrm>
        </p:spPr>
        <p:txBody>
          <a:bodyPr/>
          <a:lstStyle/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</p:txBody>
      </p:sp>
      <p:sp>
        <p:nvSpPr>
          <p:cNvPr id="7" name="Espace réservé du contenu 1">
            <a:extLst>
              <a:ext uri="{FF2B5EF4-FFF2-40B4-BE49-F238E27FC236}">
                <a16:creationId xmlns:a16="http://schemas.microsoft.com/office/drawing/2014/main" id="{7D51DE1F-821C-403C-B695-98DBE5CA726F}"/>
              </a:ext>
            </a:extLst>
          </p:cNvPr>
          <p:cNvSpPr txBox="1">
            <a:spLocks/>
          </p:cNvSpPr>
          <p:nvPr/>
        </p:nvSpPr>
        <p:spPr bwMode="auto">
          <a:xfrm>
            <a:off x="384442" y="1600200"/>
            <a:ext cx="1137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2800" b="1" kern="1200">
                <a:solidFill>
                  <a:srgbClr val="003E6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EE704"/>
              </a:buClr>
              <a:buFont typeface="Wingdings" panose="05000000000000000000" pitchFamily="2" charset="2"/>
              <a:buChar char=""/>
              <a:defRPr b="1" kern="1200">
                <a:solidFill>
                  <a:srgbClr val="003E6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</a:rPr>
              <a:t>Un portage politique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Des moyens humains et financiers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Des </a:t>
            </a:r>
            <a:r>
              <a:rPr lang="fr-FR" sz="2200" b="0" dirty="0" err="1">
                <a:solidFill>
                  <a:schemeClr val="tx1"/>
                </a:solidFill>
                <a:sym typeface="Wingdings" panose="05000000000000000000" pitchFamily="2" charset="2"/>
              </a:rPr>
              <a:t>acteur·rices</a:t>
            </a: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 ressources humaines </a:t>
            </a:r>
            <a:r>
              <a:rPr lang="fr-FR" sz="2200" b="0" dirty="0" err="1">
                <a:solidFill>
                  <a:schemeClr val="tx1"/>
                </a:solidFill>
                <a:sym typeface="Wingdings" panose="05000000000000000000" pitchFamily="2" charset="2"/>
              </a:rPr>
              <a:t>engagé·es</a:t>
            </a:r>
            <a:endParaRPr lang="fr-FR" sz="2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Un travail en mode projet, intégrant d’autres </a:t>
            </a:r>
            <a:r>
              <a:rPr lang="fr-FR" sz="2200" b="0" dirty="0" err="1">
                <a:solidFill>
                  <a:schemeClr val="tx1"/>
                </a:solidFill>
                <a:sym typeface="Wingdings" panose="05000000000000000000" pitchFamily="2" charset="2"/>
              </a:rPr>
              <a:t>acteur·rices</a:t>
            </a: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 que les ressources humaines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Un travail en parallèle en interne et en externe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200" b="0" dirty="0">
                <a:solidFill>
                  <a:schemeClr val="tx1"/>
                </a:solidFill>
                <a:sym typeface="Wingdings" panose="05000000000000000000" pitchFamily="2" charset="2"/>
              </a:rPr>
              <a:t>Une association des organisations syndicales</a:t>
            </a:r>
          </a:p>
          <a:p>
            <a:pPr algn="just">
              <a:buFontTx/>
              <a:buChar char="-"/>
            </a:pPr>
            <a:endParaRPr lang="fr-FR" sz="2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buFontTx/>
              <a:buChar char="-"/>
            </a:pPr>
            <a:endParaRPr lang="fr-FR" sz="2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  <a:p>
            <a:pPr marL="0" indent="0" algn="just"/>
            <a:endParaRPr lang="fr-FR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757781"/>
      </p:ext>
    </p:extLst>
  </p:cSld>
  <p:clrMapOvr>
    <a:masterClrMapping/>
  </p:clrMapOvr>
</p:sld>
</file>

<file path=ppt/theme/theme1.xml><?xml version="1.0" encoding="utf-8"?>
<a:theme xmlns:a="http://schemas.openxmlformats.org/drawingml/2006/main" name="CG44_diaporama v2">
  <a:themeElements>
    <a:clrScheme name="CG44_diaporama v2 1">
      <a:dk1>
        <a:srgbClr val="000000"/>
      </a:dk1>
      <a:lt1>
        <a:srgbClr val="FFFFFF"/>
      </a:lt1>
      <a:dk2>
        <a:srgbClr val="003E67"/>
      </a:dk2>
      <a:lt2>
        <a:srgbClr val="808080"/>
      </a:lt2>
      <a:accent1>
        <a:srgbClr val="F9D023"/>
      </a:accent1>
      <a:accent2>
        <a:srgbClr val="FF6600"/>
      </a:accent2>
      <a:accent3>
        <a:srgbClr val="FFFFFF"/>
      </a:accent3>
      <a:accent4>
        <a:srgbClr val="000000"/>
      </a:accent4>
      <a:accent5>
        <a:srgbClr val="FBE4AC"/>
      </a:accent5>
      <a:accent6>
        <a:srgbClr val="E75C00"/>
      </a:accent6>
      <a:hlink>
        <a:srgbClr val="33CCFF"/>
      </a:hlink>
      <a:folHlink>
        <a:srgbClr val="99CC00"/>
      </a:folHlink>
    </a:clrScheme>
    <a:fontScheme name="CG44_diaporama v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G44_diaporama v2 1">
        <a:dk1>
          <a:srgbClr val="000000"/>
        </a:dk1>
        <a:lt1>
          <a:srgbClr val="FFFFFF"/>
        </a:lt1>
        <a:dk2>
          <a:srgbClr val="003E67"/>
        </a:dk2>
        <a:lt2>
          <a:srgbClr val="808080"/>
        </a:lt2>
        <a:accent1>
          <a:srgbClr val="F9D023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BE4AC"/>
        </a:accent5>
        <a:accent6>
          <a:srgbClr val="E75C00"/>
        </a:accent6>
        <a:hlink>
          <a:srgbClr val="33CC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5C338892-9450-48ED-AC20-78F912D70B4C}" vid="{F52E4C10-6924-42B7-A260-0D40A078661E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CD44_diaporama v1.1_16_9ème</Template>
  <TotalTime>227</TotalTime>
  <Words>581</Words>
  <Application>Microsoft Office PowerPoint</Application>
  <PresentationFormat>Grand écran</PresentationFormat>
  <Paragraphs>92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Wingdings 2</vt:lpstr>
      <vt:lpstr>CG44_diaporama v2</vt:lpstr>
      <vt:lpstr>La politique diversité au conseil départemental de Loire-Atlantique</vt:lpstr>
      <vt:lpstr>Contexte</vt:lpstr>
      <vt:lpstr>État des lieux : les résultats de l’enquête en 2018</vt:lpstr>
      <vt:lpstr>Les actions sur la politique ressources humaines</vt:lpstr>
      <vt:lpstr>Communication / formation</vt:lpstr>
      <vt:lpstr>La suite</vt:lpstr>
      <vt:lpstr>Les facteurs clés de succès</vt:lpstr>
    </vt:vector>
  </TitlesOfParts>
  <Company>DINT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œuvre de la double labellisation égalité et diversité au conseil départemental de Loire-Atlantique</dc:title>
  <dc:creator>BODINIER-RENIER Celine</dc:creator>
  <cp:lastModifiedBy>LAUMAILLE Gaelle</cp:lastModifiedBy>
  <cp:revision>21</cp:revision>
  <dcterms:created xsi:type="dcterms:W3CDTF">2021-03-24T09:04:47Z</dcterms:created>
  <dcterms:modified xsi:type="dcterms:W3CDTF">2021-03-29T12:39:48Z</dcterms:modified>
</cp:coreProperties>
</file>